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jpeg" ContentType="image/jpeg"/>
  <Override PartName="/ppt/media/image2.jpeg" ContentType="image/jpeg"/>
  <Override PartName="/ppt/charts/chart4.xml" ContentType="application/vnd.openxmlformats-officedocument.drawingml.chart+xml"/>
  <Override PartName="/ppt/notesSlides/notesSlide17.xml" ContentType="application/vnd.openxmlformats-officedocument.presentationml.notesSlide+xml"/>
  <Override PartName="/ppt/charts/chart5.xml" ContentType="application/vnd.openxmlformats-officedocument.drawingml.chart+xml"/>
  <Override PartName="/ppt/notesSlides/notesSlide18.xml" ContentType="application/vnd.openxmlformats-officedocument.presentationml.notesSlide+xml"/>
  <Override PartName="/ppt/media/image3.jpeg" ContentType="image/jpeg"/>
  <Override PartName="/ppt/media/image4.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5.jpe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Relationships xmlns="http://schemas.openxmlformats.org/package/2006/relationships"><Relationship Id="rId1" Type="http://schemas.openxmlformats.org/officeDocument/2006/relationships/package" Target="../embeddings/Microsoft_Excel_Sheet5.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Region 1</c:v>
                </c:pt>
              </c:strCache>
            </c:strRef>
          </c:tx>
          <c:spPr>
            <a:solidFill>
              <a:schemeClr val="accent1"/>
            </a:solidFill>
            <a:ln w="12700" cap="flat">
              <a:noFill/>
              <a:miter lim="400000"/>
            </a:ln>
            <a:effectLst>
              <a:outerShdw sx="100000" sy="100000" kx="0" ky="0" algn="tl" rotWithShape="1" blurRad="127000" dist="76200" dir="18900000">
                <a:srgbClr val="000000">
                  <a:alpha val="75000"/>
                </a:srgbClr>
              </a:outerShdw>
            </a:effectLst>
          </c:spPr>
          <c:explosion val="0"/>
          <c:dPt>
            <c:idx val="0"/>
            <c:explosion val="0"/>
            <c:spPr>
              <a:solidFill>
                <a:schemeClr val="accent1"/>
              </a:solidFill>
              <a:ln w="12700" cap="flat">
                <a:noFill/>
                <a:miter lim="400000"/>
              </a:ln>
              <a:effectLst>
                <a:outerShdw sx="100000" sy="100000" kx="0" ky="0" algn="tl" rotWithShape="1" blurRad="127000" dist="76200" dir="18900000">
                  <a:srgbClr val="000000">
                    <a:alpha val="75000"/>
                  </a:srgbClr>
                </a:outerShdw>
              </a:effectLst>
            </c:spPr>
          </c:dPt>
          <c:dPt>
            <c:idx val="1"/>
            <c:explosion val="0"/>
            <c:spPr>
              <a:solidFill>
                <a:schemeClr val="accent3"/>
              </a:solidFill>
              <a:ln w="12700" cap="flat">
                <a:noFill/>
                <a:miter lim="400000"/>
              </a:ln>
              <a:effectLst>
                <a:outerShdw sx="100000" sy="100000" kx="0" ky="0" algn="tl" rotWithShape="1" blurRad="127000" dist="76200" dir="18900000">
                  <a:srgbClr val="000000">
                    <a:alpha val="75000"/>
                  </a:srgbClr>
                </a:outerShdw>
              </a:effectLst>
            </c:spPr>
          </c:dPt>
          <c:dLbls>
            <c:dLbl>
              <c:idx val="0"/>
              <c:numFmt formatCode="#,##0%" sourceLinked="0"/>
              <c:txPr>
                <a:bodyPr/>
                <a:lstStyle/>
                <a:p>
                  <a:pPr>
                    <a:defRPr b="0" i="0" strike="noStrike" sz="3800" u="none">
                      <a:solidFill>
                        <a:srgbClr val="000000"/>
                      </a:solidFill>
                      <a:latin typeface="Product Sans"/>
                    </a:defRPr>
                  </a:pPr>
                </a:p>
              </c:txPr>
              <c:showLegendKey val="0"/>
              <c:showVal val="0"/>
              <c:showCatName val="0"/>
              <c:showSerName val="0"/>
              <c:showPercent val="0"/>
              <c:showBubbleSize val="0"/>
            </c:dLbl>
            <c:dLbl>
              <c:idx val="1"/>
              <c:numFmt formatCode="#,##0%" sourceLinked="0"/>
              <c:txPr>
                <a:bodyPr/>
                <a:lstStyle/>
                <a:p>
                  <a:pPr>
                    <a:defRPr b="0" i="0" strike="noStrike" sz="3000" u="none">
                      <a:solidFill>
                        <a:srgbClr val="000000"/>
                      </a:solidFill>
                      <a:latin typeface="Product Sans"/>
                    </a:defRPr>
                  </a:pPr>
                </a:p>
              </c:txPr>
              <c:showLegendKey val="0"/>
              <c:showVal val="0"/>
              <c:showCatName val="0"/>
              <c:showSerName val="0"/>
              <c:showPercent val="0"/>
              <c:showBubbleSize val="0"/>
            </c:dLbl>
            <c:numFmt formatCode="#,##0%" sourceLinked="0"/>
            <c:txPr>
              <a:bodyPr/>
              <a:lstStyle/>
              <a:p>
                <a:pPr>
                  <a:defRPr b="0" i="0" strike="noStrike" sz="3800" u="none">
                    <a:solidFill>
                      <a:srgbClr val="000000"/>
                    </a:solidFill>
                    <a:latin typeface="Product Sans"/>
                  </a:defRPr>
                </a:pPr>
              </a:p>
            </c:txPr>
            <c:showLegendKey val="0"/>
            <c:showVal val="0"/>
            <c:showCatName val="0"/>
            <c:showSerName val="0"/>
            <c:showPercent val="0"/>
            <c:showBubbleSize val="0"/>
            <c:showLeaderLines val="1"/>
            <c:leaderLines>
              <c:spPr>
                <a:noFill/>
                <a:ln w="50800" cap="flat">
                  <a:solidFill>
                    <a:srgbClr val="000000"/>
                  </a:solidFill>
                  <a:prstDash val="solid"/>
                  <a:miter lim="400000"/>
                </a:ln>
                <a:effectLst/>
              </c:spPr>
            </c:leaderLines>
          </c:dLbls>
          <c:cat>
            <c:strRef>
              <c:f>Sheet1!$B$1:$C$1</c:f>
              <c:strCache>
                <c:ptCount val="2"/>
                <c:pt idx="0">
                  <c:v>No FunFams</c:v>
                </c:pt>
                <c:pt idx="1">
                  <c:v>&gt;1 FunFams</c:v>
                </c:pt>
              </c:strCache>
            </c:strRef>
          </c:cat>
          <c:val>
            <c:numRef>
              <c:f>Sheet1!$B$2:$C$2</c:f>
              <c:numCache>
                <c:ptCount val="2"/>
                <c:pt idx="0">
                  <c:v>3499.000000</c:v>
                </c:pt>
                <c:pt idx="1">
                  <c:v>2620.000000</c:v>
                </c:pt>
              </c:numCache>
            </c:numRef>
          </c:val>
        </c:ser>
        <c:firstSliceAng val="0"/>
        <c:holeSize val="54"/>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Region 1</c:v>
                </c:pt>
              </c:strCache>
            </c:strRef>
          </c:tx>
          <c:spPr>
            <a:solidFill>
              <a:schemeClr val="accent1"/>
            </a:solidFill>
            <a:ln w="12700" cap="flat">
              <a:noFill/>
              <a:miter lim="400000"/>
            </a:ln>
            <a:effectLst>
              <a:outerShdw sx="100000" sy="100000" kx="0" ky="0" algn="tl" rotWithShape="1" blurRad="127000" dist="76200" dir="18900000">
                <a:srgbClr val="000000">
                  <a:alpha val="75000"/>
                </a:srgbClr>
              </a:outerShdw>
            </a:effectLst>
          </c:spPr>
          <c:explosion val="0"/>
          <c:dPt>
            <c:idx val="0"/>
            <c:explosion val="0"/>
            <c:spPr>
              <a:solidFill>
                <a:schemeClr val="accent1"/>
              </a:solidFill>
              <a:ln w="12700" cap="flat">
                <a:noFill/>
                <a:miter lim="400000"/>
              </a:ln>
              <a:effectLst>
                <a:outerShdw sx="100000" sy="100000" kx="0" ky="0" algn="tl" rotWithShape="1" blurRad="127000" dist="76200" dir="18900000">
                  <a:srgbClr val="000000">
                    <a:alpha val="75000"/>
                  </a:srgbClr>
                </a:outerShdw>
              </a:effectLst>
            </c:spPr>
          </c:dPt>
          <c:dPt>
            <c:idx val="1"/>
            <c:explosion val="0"/>
            <c:spPr>
              <a:solidFill>
                <a:schemeClr val="accent3"/>
              </a:solidFill>
              <a:ln w="12700" cap="flat">
                <a:noFill/>
                <a:miter lim="400000"/>
              </a:ln>
              <a:effectLst>
                <a:outerShdw sx="100000" sy="100000" kx="0" ky="0" algn="tl" rotWithShape="1" blurRad="127000" dist="76200" dir="18900000">
                  <a:srgbClr val="000000">
                    <a:alpha val="75000"/>
                  </a:srgbClr>
                </a:outerShdw>
              </a:effectLst>
            </c:spPr>
          </c:dPt>
          <c:dLbls>
            <c:dLbl>
              <c:idx val="0"/>
              <c:numFmt formatCode="#,##0%" sourceLinked="0"/>
              <c:txPr>
                <a:bodyPr/>
                <a:lstStyle/>
                <a:p>
                  <a:pPr>
                    <a:defRPr b="0" i="0" strike="noStrike" sz="3800" u="none">
                      <a:solidFill>
                        <a:srgbClr val="000000"/>
                      </a:solidFill>
                      <a:latin typeface="Product Sans"/>
                    </a:defRPr>
                  </a:pPr>
                </a:p>
              </c:txPr>
              <c:showLegendKey val="0"/>
              <c:showVal val="0"/>
              <c:showCatName val="0"/>
              <c:showSerName val="0"/>
              <c:showPercent val="0"/>
              <c:showBubbleSize val="0"/>
            </c:dLbl>
            <c:dLbl>
              <c:idx val="1"/>
              <c:numFmt formatCode="#,##0%" sourceLinked="0"/>
              <c:txPr>
                <a:bodyPr/>
                <a:lstStyle/>
                <a:p>
                  <a:pPr>
                    <a:defRPr b="0" i="0" strike="noStrike" sz="3000" u="none">
                      <a:solidFill>
                        <a:srgbClr val="000000"/>
                      </a:solidFill>
                      <a:latin typeface="Product Sans"/>
                    </a:defRPr>
                  </a:pPr>
                </a:p>
              </c:txPr>
              <c:showLegendKey val="0"/>
              <c:showVal val="0"/>
              <c:showCatName val="0"/>
              <c:showSerName val="0"/>
              <c:showPercent val="0"/>
              <c:showBubbleSize val="0"/>
            </c:dLbl>
            <c:numFmt formatCode="#,##0%" sourceLinked="0"/>
            <c:txPr>
              <a:bodyPr/>
              <a:lstStyle/>
              <a:p>
                <a:pPr>
                  <a:defRPr b="0" i="0" strike="noStrike" sz="3800" u="none">
                    <a:solidFill>
                      <a:srgbClr val="000000"/>
                    </a:solidFill>
                    <a:latin typeface="Product Sans"/>
                  </a:defRPr>
                </a:pPr>
              </a:p>
            </c:txPr>
            <c:showLegendKey val="0"/>
            <c:showVal val="0"/>
            <c:showCatName val="0"/>
            <c:showSerName val="0"/>
            <c:showPercent val="0"/>
            <c:showBubbleSize val="0"/>
            <c:showLeaderLines val="1"/>
            <c:leaderLines>
              <c:spPr>
                <a:noFill/>
                <a:ln w="50800" cap="flat">
                  <a:solidFill>
                    <a:srgbClr val="000000"/>
                  </a:solidFill>
                  <a:prstDash val="solid"/>
                  <a:miter lim="400000"/>
                </a:ln>
                <a:effectLst/>
              </c:spPr>
            </c:leaderLines>
          </c:dLbls>
          <c:cat>
            <c:strRef>
              <c:f>Sheet1!$B$1:$C$1</c:f>
              <c:strCache>
                <c:ptCount val="2"/>
                <c:pt idx="0">
                  <c:v>No FunFams</c:v>
                </c:pt>
                <c:pt idx="1">
                  <c:v>&gt;1 FunFams</c:v>
                </c:pt>
              </c:strCache>
            </c:strRef>
          </c:cat>
          <c:val>
            <c:numRef>
              <c:f>Sheet1!$B$2:$C$2</c:f>
              <c:numCache>
                <c:ptCount val="2"/>
                <c:pt idx="0">
                  <c:v>3499.000000</c:v>
                </c:pt>
                <c:pt idx="1">
                  <c:v>2620.000000</c:v>
                </c:pt>
              </c:numCache>
            </c:numRef>
          </c:val>
        </c:ser>
        <c:firstSliceAng val="0"/>
        <c:holeSize val="54"/>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Region 1</c:v>
                </c:pt>
              </c:strCache>
            </c:strRef>
          </c:tx>
          <c:spPr>
            <a:solidFill>
              <a:schemeClr val="accent1"/>
            </a:solidFill>
            <a:ln w="12700" cap="flat">
              <a:noFill/>
              <a:miter lim="400000"/>
            </a:ln>
            <a:effectLst>
              <a:outerShdw sx="100000" sy="100000" kx="0" ky="0" algn="tl" rotWithShape="1" blurRad="127000" dist="76200" dir="18900000">
                <a:srgbClr val="000000">
                  <a:alpha val="75000"/>
                </a:srgbClr>
              </a:outerShdw>
            </a:effectLst>
          </c:spPr>
          <c:explosion val="0"/>
          <c:dPt>
            <c:idx val="0"/>
            <c:explosion val="0"/>
            <c:spPr>
              <a:solidFill>
                <a:schemeClr val="accent1"/>
              </a:solidFill>
              <a:ln w="12700" cap="flat">
                <a:noFill/>
                <a:miter lim="400000"/>
              </a:ln>
              <a:effectLst>
                <a:outerShdw sx="100000" sy="100000" kx="0" ky="0" algn="tl" rotWithShape="1" blurRad="127000" dist="76200" dir="18900000">
                  <a:srgbClr val="000000">
                    <a:alpha val="75000"/>
                  </a:srgbClr>
                </a:outerShdw>
              </a:effectLst>
            </c:spPr>
          </c:dPt>
          <c:dPt>
            <c:idx val="1"/>
            <c:explosion val="0"/>
            <c:spPr>
              <a:solidFill>
                <a:schemeClr val="accent3"/>
              </a:solidFill>
              <a:ln w="12700" cap="flat">
                <a:noFill/>
                <a:miter lim="400000"/>
              </a:ln>
              <a:effectLst>
                <a:outerShdw sx="100000" sy="100000" kx="0" ky="0" algn="tl" rotWithShape="1" blurRad="127000" dist="76200" dir="18900000">
                  <a:srgbClr val="000000">
                    <a:alpha val="75000"/>
                  </a:srgbClr>
                </a:outerShdw>
              </a:effectLst>
            </c:spPr>
          </c:dPt>
          <c:dLbls>
            <c:dLbl>
              <c:idx val="0"/>
              <c:numFmt formatCode="#,##0%" sourceLinked="0"/>
              <c:txPr>
                <a:bodyPr/>
                <a:lstStyle/>
                <a:p>
                  <a:pPr>
                    <a:defRPr b="0" i="0" strike="noStrike" sz="3800" u="none">
                      <a:solidFill>
                        <a:srgbClr val="000000"/>
                      </a:solidFill>
                      <a:latin typeface="Product Sans"/>
                    </a:defRPr>
                  </a:pPr>
                </a:p>
              </c:txPr>
              <c:showLegendKey val="0"/>
              <c:showVal val="0"/>
              <c:showCatName val="0"/>
              <c:showSerName val="0"/>
              <c:showPercent val="0"/>
              <c:showBubbleSize val="0"/>
            </c:dLbl>
            <c:dLbl>
              <c:idx val="1"/>
              <c:numFmt formatCode="#,##0%" sourceLinked="0"/>
              <c:txPr>
                <a:bodyPr/>
                <a:lstStyle/>
                <a:p>
                  <a:pPr>
                    <a:defRPr b="0" i="0" strike="noStrike" sz="3000" u="none">
                      <a:solidFill>
                        <a:srgbClr val="000000"/>
                      </a:solidFill>
                      <a:latin typeface="Product Sans"/>
                    </a:defRPr>
                  </a:pPr>
                </a:p>
              </c:txPr>
              <c:showLegendKey val="0"/>
              <c:showVal val="0"/>
              <c:showCatName val="0"/>
              <c:showSerName val="0"/>
              <c:showPercent val="0"/>
              <c:showBubbleSize val="0"/>
            </c:dLbl>
            <c:numFmt formatCode="#,##0%" sourceLinked="0"/>
            <c:txPr>
              <a:bodyPr/>
              <a:lstStyle/>
              <a:p>
                <a:pPr>
                  <a:defRPr b="0" i="0" strike="noStrike" sz="3800" u="none">
                    <a:solidFill>
                      <a:srgbClr val="000000"/>
                    </a:solidFill>
                    <a:latin typeface="Product Sans"/>
                  </a:defRPr>
                </a:pPr>
              </a:p>
            </c:txPr>
            <c:showLegendKey val="0"/>
            <c:showVal val="0"/>
            <c:showCatName val="0"/>
            <c:showSerName val="0"/>
            <c:showPercent val="0"/>
            <c:showBubbleSize val="0"/>
            <c:showLeaderLines val="1"/>
            <c:leaderLines>
              <c:spPr>
                <a:noFill/>
                <a:ln w="50800" cap="flat">
                  <a:solidFill>
                    <a:srgbClr val="000000"/>
                  </a:solidFill>
                  <a:prstDash val="solid"/>
                  <a:miter lim="400000"/>
                </a:ln>
                <a:effectLst/>
              </c:spPr>
            </c:leaderLines>
          </c:dLbls>
          <c:cat>
            <c:strRef>
              <c:f>Sheet1!$B$1:$C$1</c:f>
              <c:strCache>
                <c:ptCount val="2"/>
                <c:pt idx="0">
                  <c:v>No FunFams</c:v>
                </c:pt>
                <c:pt idx="1">
                  <c:v>&gt;1 FunFams</c:v>
                </c:pt>
              </c:strCache>
            </c:strRef>
          </c:cat>
          <c:val>
            <c:numRef>
              <c:f>Sheet1!$B$2:$C$2</c:f>
              <c:numCache>
                <c:ptCount val="2"/>
                <c:pt idx="0">
                  <c:v>2303.000000</c:v>
                </c:pt>
                <c:pt idx="1">
                  <c:v>4328.000000</c:v>
                </c:pt>
              </c:numCache>
            </c:numRef>
          </c:val>
        </c:ser>
        <c:firstSliceAng val="0"/>
        <c:holeSize val="54"/>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6600" u="none">
                <a:solidFill>
                  <a:srgbClr val="000000"/>
                </a:solidFill>
                <a:latin typeface="Product Sans"/>
              </a:defRPr>
            </a:pPr>
            <a:r>
              <a:rPr b="0" i="0" strike="noStrike" sz="6600" u="none">
                <a:solidFill>
                  <a:srgbClr val="000000"/>
                </a:solidFill>
                <a:latin typeface="Product Sans"/>
              </a:rPr>
              <a:t>Proportion of FunFams with 1 or more EC 3</a:t>
            </a:r>
          </a:p>
        </c:rich>
      </c:tx>
      <c:layout>
        <c:manualLayout>
          <c:xMode val="edge"/>
          <c:yMode val="edge"/>
          <c:x val="0.0647852"/>
          <c:y val="0"/>
          <c:w val="0.87043"/>
          <c:h val="0.153521"/>
        </c:manualLayout>
      </c:layout>
      <c:overlay val="1"/>
      <c:spPr>
        <a:noFill/>
        <a:effectLst/>
      </c:spPr>
    </c:title>
    <c:autoTitleDeleted val="1"/>
    <c:plotArea>
      <c:layout>
        <c:manualLayout>
          <c:layoutTarget val="inner"/>
          <c:xMode val="edge"/>
          <c:yMode val="edge"/>
          <c:x val="0.0785985"/>
          <c:y val="0.153521"/>
          <c:w val="0.916402"/>
          <c:h val="0.724823"/>
        </c:manualLayout>
      </c:layout>
      <c:barChart>
        <c:barDir val="col"/>
        <c:grouping val="clustered"/>
        <c:varyColors val="0"/>
        <c:ser>
          <c:idx val="0"/>
          <c:order val="0"/>
          <c:tx>
            <c:strRef>
              <c:f>Sheet1!$A$2</c:f>
              <c:strCache>
                <c:ptCount val="1"/>
                <c:pt idx="0">
                  <c:v>1 EC</c:v>
                </c:pt>
              </c:strCache>
            </c:strRef>
          </c:tx>
          <c:spPr>
            <a:solidFill>
              <a:srgbClr val="2E578C"/>
            </a:solidFill>
            <a:ln w="12700" cap="flat">
              <a:noFill/>
              <a:miter lim="400000"/>
            </a:ln>
            <a:effectLst/>
          </c:spPr>
          <c:invertIfNegative val="0"/>
          <c:dLbls>
            <c:numFmt formatCode="#,##0.0%" sourceLinked="0"/>
            <c:txPr>
              <a:bodyPr/>
              <a:lstStyle/>
              <a:p>
                <a:pPr>
                  <a:defRPr b="0" i="0" strike="noStrike" sz="5000" u="none">
                    <a:solidFill>
                      <a:srgbClr val="FFFFFF"/>
                    </a:solidFill>
                    <a:latin typeface="Product Sans"/>
                  </a:defRPr>
                </a:pPr>
              </a:p>
            </c:txPr>
            <c:dLblPos val="inEnd"/>
            <c:showLegendKey val="0"/>
            <c:showVal val="1"/>
            <c:showCatName val="0"/>
            <c:showSerName val="0"/>
            <c:showPercent val="0"/>
            <c:showBubbleSize val="0"/>
            <c:showLeaderLines val="0"/>
          </c:dLbls>
          <c:cat>
            <c:strRef>
              <c:f>Sheet1!$B$1:$C$1</c:f>
              <c:strCache>
                <c:ptCount val="2"/>
                <c:pt idx="0">
                  <c:v>KinFams</c:v>
                </c:pt>
                <c:pt idx="1">
                  <c:v>KinBase</c:v>
                </c:pt>
              </c:strCache>
            </c:strRef>
          </c:cat>
          <c:val>
            <c:numRef>
              <c:f>Sheet1!$B$2:$C$2</c:f>
              <c:numCache>
                <c:ptCount val="2"/>
                <c:pt idx="0">
                  <c:v>0.975000</c:v>
                </c:pt>
                <c:pt idx="1">
                  <c:v>0.919000</c:v>
                </c:pt>
              </c:numCache>
            </c:numRef>
          </c:val>
        </c:ser>
        <c:ser>
          <c:idx val="1"/>
          <c:order val="1"/>
          <c:tx>
            <c:strRef>
              <c:f>Sheet1!$A$3</c:f>
              <c:strCache>
                <c:ptCount val="1"/>
                <c:pt idx="0">
                  <c:v>2 EC</c:v>
                </c:pt>
              </c:strCache>
            </c:strRef>
          </c:tx>
          <c:spPr>
            <a:solidFill>
              <a:srgbClr val="5D9648"/>
            </a:solidFill>
            <a:ln w="12700" cap="flat">
              <a:noFill/>
              <a:miter lim="400000"/>
            </a:ln>
            <a:effectLst/>
          </c:spPr>
          <c:invertIfNegative val="0"/>
          <c:dLbls>
            <c:numFmt formatCode="#,##0.0%" sourceLinked="0"/>
            <c:txPr>
              <a:bodyPr/>
              <a:lstStyle/>
              <a:p>
                <a:pPr>
                  <a:defRPr b="0" i="0" strike="noStrike" sz="5000" u="none">
                    <a:solidFill>
                      <a:srgbClr val="000000"/>
                    </a:solidFill>
                    <a:latin typeface="Product Sans"/>
                  </a:defRPr>
                </a:pPr>
              </a:p>
            </c:txPr>
            <c:dLblPos val="outEnd"/>
            <c:showLegendKey val="0"/>
            <c:showVal val="1"/>
            <c:showCatName val="0"/>
            <c:showSerName val="0"/>
            <c:showPercent val="0"/>
            <c:showBubbleSize val="0"/>
            <c:showLeaderLines val="0"/>
          </c:dLbls>
          <c:cat>
            <c:strRef>
              <c:f>Sheet1!$B$1:$C$1</c:f>
              <c:strCache>
                <c:ptCount val="2"/>
                <c:pt idx="0">
                  <c:v>KinFams</c:v>
                </c:pt>
                <c:pt idx="1">
                  <c:v>KinBase</c:v>
                </c:pt>
              </c:strCache>
            </c:strRef>
          </c:cat>
          <c:val>
            <c:numRef>
              <c:f>Sheet1!$B$3:$C$3</c:f>
              <c:numCache>
                <c:ptCount val="2"/>
                <c:pt idx="0">
                  <c:v>0.025000</c:v>
                </c:pt>
                <c:pt idx="1">
                  <c:v>0.081000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6100" u="none">
                <a:solidFill>
                  <a:srgbClr val="000000"/>
                </a:solidFill>
                <a:latin typeface="Product Sans"/>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b="0" i="0" strike="noStrike" sz="3400" u="none">
                <a:solidFill>
                  <a:srgbClr val="000000"/>
                </a:solidFill>
                <a:latin typeface="Product Sans"/>
              </a:defRPr>
            </a:pPr>
          </a:p>
        </c:txPr>
        <c:crossAx val="2094734552"/>
        <c:crosses val="autoZero"/>
        <c:crossBetween val="between"/>
        <c:majorUnit val="0.25"/>
        <c:minorUnit val="0.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6600" u="none">
                <a:solidFill>
                  <a:srgbClr val="000000"/>
                </a:solidFill>
                <a:latin typeface="Product Sans"/>
              </a:defRPr>
            </a:pPr>
            <a:r>
              <a:rPr b="0" i="0" strike="noStrike" sz="6600" u="none">
                <a:solidFill>
                  <a:srgbClr val="000000"/>
                </a:solidFill>
                <a:latin typeface="Product Sans"/>
              </a:rPr>
              <a:t>EC 4</a:t>
            </a:r>
          </a:p>
        </c:rich>
      </c:tx>
      <c:layout>
        <c:manualLayout>
          <c:xMode val="edge"/>
          <c:yMode val="edge"/>
          <c:x val="0.450834"/>
          <c:y val="0"/>
          <c:w val="0.0969344"/>
          <c:h val="0.138732"/>
        </c:manualLayout>
      </c:layout>
      <c:overlay val="1"/>
      <c:spPr>
        <a:noFill/>
        <a:effectLst/>
      </c:spPr>
    </c:title>
    <c:autoTitleDeleted val="1"/>
    <c:plotArea>
      <c:layout>
        <c:manualLayout>
          <c:layoutTarget val="inner"/>
          <c:xMode val="edge"/>
          <c:yMode val="edge"/>
          <c:x val="0.0819615"/>
          <c:y val="0.138732"/>
          <c:w val="0.913038"/>
          <c:h val="0.715228"/>
        </c:manualLayout>
      </c:layout>
      <c:barChart>
        <c:barDir val="col"/>
        <c:grouping val="clustered"/>
        <c:varyColors val="0"/>
        <c:ser>
          <c:idx val="0"/>
          <c:order val="0"/>
          <c:tx>
            <c:strRef>
              <c:f>Sheet1!$A$2</c:f>
              <c:strCache>
                <c:ptCount val="1"/>
                <c:pt idx="0">
                  <c:v>1 EC</c:v>
                </c:pt>
              </c:strCache>
            </c:strRef>
          </c:tx>
          <c:spPr>
            <a:solidFill>
              <a:srgbClr val="2E578C"/>
            </a:solidFill>
            <a:ln w="12700" cap="flat">
              <a:noFill/>
              <a:miter lim="400000"/>
            </a:ln>
            <a:effectLst/>
          </c:spPr>
          <c:invertIfNegative val="0"/>
          <c:dLbls>
            <c:numFmt formatCode="#,##0.0%" sourceLinked="0"/>
            <c:txPr>
              <a:bodyPr/>
              <a:lstStyle/>
              <a:p>
                <a:pPr>
                  <a:defRPr b="0" i="0" strike="noStrike" sz="5000" u="none">
                    <a:solidFill>
                      <a:srgbClr val="FFFFFF"/>
                    </a:solidFill>
                    <a:latin typeface="Product Sans"/>
                  </a:defRPr>
                </a:pPr>
              </a:p>
            </c:txPr>
            <c:dLblPos val="inEnd"/>
            <c:showLegendKey val="0"/>
            <c:showVal val="1"/>
            <c:showCatName val="0"/>
            <c:showSerName val="0"/>
            <c:showPercent val="0"/>
            <c:showBubbleSize val="0"/>
            <c:showLeaderLines val="0"/>
          </c:dLbls>
          <c:cat>
            <c:strRef>
              <c:f>Sheet1!$B$1:$C$1</c:f>
              <c:strCache>
                <c:ptCount val="2"/>
                <c:pt idx="0">
                  <c:v>KinFams</c:v>
                </c:pt>
                <c:pt idx="1">
                  <c:v>KinBase</c:v>
                </c:pt>
              </c:strCache>
            </c:strRef>
          </c:cat>
          <c:val>
            <c:numRef>
              <c:f>Sheet1!$B$2:$C$2</c:f>
              <c:numCache>
                <c:ptCount val="2"/>
                <c:pt idx="0">
                  <c:v>0.806000</c:v>
                </c:pt>
                <c:pt idx="1">
                  <c:v>0.731000</c:v>
                </c:pt>
              </c:numCache>
            </c:numRef>
          </c:val>
        </c:ser>
        <c:ser>
          <c:idx val="1"/>
          <c:order val="1"/>
          <c:tx>
            <c:strRef>
              <c:f>Sheet1!$A$3</c:f>
              <c:strCache>
                <c:ptCount val="1"/>
                <c:pt idx="0">
                  <c:v>2 EC</c:v>
                </c:pt>
              </c:strCache>
            </c:strRef>
          </c:tx>
          <c:spPr>
            <a:solidFill>
              <a:srgbClr val="5D9648"/>
            </a:solidFill>
            <a:ln w="12700" cap="flat">
              <a:noFill/>
              <a:miter lim="400000"/>
            </a:ln>
            <a:effectLst/>
          </c:spPr>
          <c:invertIfNegative val="0"/>
          <c:dLbls>
            <c:numFmt formatCode="#,##0.0%" sourceLinked="0"/>
            <c:txPr>
              <a:bodyPr/>
              <a:lstStyle/>
              <a:p>
                <a:pPr>
                  <a:defRPr b="0" i="0" strike="noStrike" sz="5000" u="none">
                    <a:solidFill>
                      <a:srgbClr val="000000"/>
                    </a:solidFill>
                    <a:latin typeface="Product Sans"/>
                  </a:defRPr>
                </a:pPr>
              </a:p>
            </c:txPr>
            <c:dLblPos val="outEnd"/>
            <c:showLegendKey val="0"/>
            <c:showVal val="1"/>
            <c:showCatName val="0"/>
            <c:showSerName val="0"/>
            <c:showPercent val="0"/>
            <c:showBubbleSize val="0"/>
            <c:showLeaderLines val="0"/>
          </c:dLbls>
          <c:cat>
            <c:strRef>
              <c:f>Sheet1!$B$1:$C$1</c:f>
              <c:strCache>
                <c:ptCount val="2"/>
                <c:pt idx="0">
                  <c:v>KinFams</c:v>
                </c:pt>
                <c:pt idx="1">
                  <c:v>KinBase</c:v>
                </c:pt>
              </c:strCache>
            </c:strRef>
          </c:cat>
          <c:val>
            <c:numRef>
              <c:f>Sheet1!$B$3:$C$3</c:f>
              <c:numCache>
                <c:ptCount val="2"/>
                <c:pt idx="0">
                  <c:v>0.168000</c:v>
                </c:pt>
                <c:pt idx="1">
                  <c:v>0.237000</c:v>
                </c:pt>
              </c:numCache>
            </c:numRef>
          </c:val>
        </c:ser>
        <c:ser>
          <c:idx val="2"/>
          <c:order val="2"/>
          <c:tx>
            <c:strRef>
              <c:f>Sheet1!$A$4</c:f>
              <c:strCache>
                <c:ptCount val="1"/>
                <c:pt idx="0">
                  <c:v>3 EC</c:v>
                </c:pt>
              </c:strCache>
            </c:strRef>
          </c:tx>
          <c:spPr>
            <a:solidFill>
              <a:srgbClr val="E7A13D"/>
            </a:solidFill>
            <a:ln w="12700" cap="flat">
              <a:noFill/>
              <a:miter lim="400000"/>
            </a:ln>
            <a:effectLst/>
          </c:spPr>
          <c:invertIfNegative val="0"/>
          <c:dLbls>
            <c:numFmt formatCode="#,##0%" sourceLinked="0"/>
            <c:txPr>
              <a:bodyPr/>
              <a:lstStyle/>
              <a:p>
                <a:pPr>
                  <a:defRPr b="0" i="0" strike="noStrike" sz="5000" u="none">
                    <a:solidFill>
                      <a:srgbClr val="000000"/>
                    </a:solidFill>
                    <a:latin typeface="Product Sans"/>
                  </a:defRPr>
                </a:pPr>
              </a:p>
            </c:txPr>
            <c:dLblPos val="inEnd"/>
            <c:showLegendKey val="0"/>
            <c:showVal val="1"/>
            <c:showCatName val="0"/>
            <c:showSerName val="0"/>
            <c:showPercent val="0"/>
            <c:showBubbleSize val="0"/>
            <c:showLeaderLines val="0"/>
          </c:dLbls>
          <c:cat>
            <c:strRef>
              <c:f>Sheet1!$B$1:$C$1</c:f>
              <c:strCache>
                <c:ptCount val="2"/>
                <c:pt idx="0">
                  <c:v>KinFams</c:v>
                </c:pt>
                <c:pt idx="1">
                  <c:v>KinBase</c:v>
                </c:pt>
              </c:strCache>
            </c:strRef>
          </c:cat>
          <c:val>
            <c:numRef>
              <c:f>Sheet1!$B$4:$C$4</c:f>
              <c:numCache>
                <c:ptCount val="2"/>
                <c:pt idx="0">
                  <c:v>0.021000</c:v>
                </c:pt>
                <c:pt idx="1">
                  <c:v>0.026000</c:v>
                </c:pt>
              </c:numCache>
            </c:numRef>
          </c:val>
        </c:ser>
        <c:ser>
          <c:idx val="3"/>
          <c:order val="3"/>
          <c:tx>
            <c:strRef>
              <c:f>Sheet1!$A$5</c:f>
              <c:strCache>
                <c:ptCount val="1"/>
                <c:pt idx="0">
                  <c:v>4 EC</c:v>
                </c:pt>
              </c:strCache>
            </c:strRef>
          </c:tx>
          <c:spPr>
            <a:solidFill>
              <a:srgbClr val="BC2D30"/>
            </a:solidFill>
            <a:ln w="12700" cap="flat">
              <a:noFill/>
              <a:miter lim="400000"/>
            </a:ln>
            <a:effectLst/>
          </c:spPr>
          <c:invertIfNegative val="0"/>
          <c:dLbls>
            <c:numFmt formatCode="#,##0%" sourceLinked="0"/>
            <c:txPr>
              <a:bodyPr/>
              <a:lstStyle/>
              <a:p>
                <a:pPr>
                  <a:defRPr b="0" i="0" strike="noStrike" sz="5000" u="none">
                    <a:solidFill>
                      <a:srgbClr val="000000"/>
                    </a:solidFill>
                    <a:latin typeface="Product Sans"/>
                  </a:defRPr>
                </a:pPr>
              </a:p>
            </c:txPr>
            <c:dLblPos val="inEnd"/>
            <c:showLegendKey val="0"/>
            <c:showVal val="1"/>
            <c:showCatName val="0"/>
            <c:showSerName val="0"/>
            <c:showPercent val="0"/>
            <c:showBubbleSize val="0"/>
            <c:showLeaderLines val="0"/>
          </c:dLbls>
          <c:cat>
            <c:strRef>
              <c:f>Sheet1!$B$1:$C$1</c:f>
              <c:strCache>
                <c:ptCount val="2"/>
                <c:pt idx="0">
                  <c:v>KinFams</c:v>
                </c:pt>
                <c:pt idx="1">
                  <c:v>KinBase</c:v>
                </c:pt>
              </c:strCache>
            </c:strRef>
          </c:cat>
          <c:val>
            <c:numRef>
              <c:f>Sheet1!$B$5:$C$5</c:f>
              <c:numCache>
                <c:ptCount val="2"/>
                <c:pt idx="0">
                  <c:v>0.005000</c:v>
                </c:pt>
                <c:pt idx="1">
                  <c:v>0.006000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5000" u="none">
                <a:solidFill>
                  <a:srgbClr val="000000"/>
                </a:solidFill>
                <a:latin typeface="Product Sans"/>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b="0" i="0" strike="noStrike" sz="3400" u="none">
                <a:solidFill>
                  <a:srgbClr val="000000"/>
                </a:solidFill>
                <a:latin typeface="Product Sans"/>
              </a:defRPr>
            </a:pPr>
          </a:p>
        </c:txPr>
        <c:crossAx val="2094734552"/>
        <c:crosses val="autoZero"/>
        <c:crossBetween val="between"/>
        <c:majorUnit val="0.225"/>
        <c:minorUnit val="0.1125"/>
      </c:valAx>
      <c:spPr>
        <a:noFill/>
        <a:ln w="12700" cap="flat">
          <a:noFill/>
          <a:miter lim="400000"/>
        </a:ln>
        <a:effectLst/>
      </c:spPr>
    </c:plotArea>
    <c:legend>
      <c:legendPos val="b"/>
      <c:layout>
        <c:manualLayout>
          <c:xMode val="edge"/>
          <c:yMode val="edge"/>
          <c:x val="0.127756"/>
          <c:y val="0.946176"/>
          <c:w val="0.872244"/>
          <c:h val="0.0538245"/>
        </c:manualLayout>
      </c:layout>
      <c:overlay val="1"/>
      <c:spPr>
        <a:noFill/>
        <a:ln w="12700" cap="flat">
          <a:noFill/>
          <a:miter lim="400000"/>
        </a:ln>
        <a:effectLst/>
      </c:spPr>
      <c:txPr>
        <a:bodyPr rot="0"/>
        <a:lstStyle/>
        <a:p>
          <a:pPr>
            <a:defRPr b="0" i="0" strike="noStrike" sz="3400" u="none">
              <a:solidFill>
                <a:srgbClr val="000000"/>
              </a:solidFill>
              <a:latin typeface="Product Sans"/>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Thank you for the opportunity, </a:t>
            </a:r>
          </a:p>
          <a:p>
            <a:pPr/>
            <a:r>
              <a:t>Our approach to prune the protein jungle and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Shape 658"/>
          <p:cNvSpPr/>
          <p:nvPr>
            <p:ph type="sldImg"/>
          </p:nvPr>
        </p:nvSpPr>
        <p:spPr>
          <a:prstGeom prst="rect">
            <a:avLst/>
          </a:prstGeom>
        </p:spPr>
        <p:txBody>
          <a:bodyPr/>
          <a:lstStyle/>
          <a:p>
            <a:pPr/>
          </a:p>
        </p:txBody>
      </p:sp>
      <p:sp>
        <p:nvSpPr>
          <p:cNvPr id="659" name="Shape 659"/>
          <p:cNvSpPr/>
          <p:nvPr>
            <p:ph type="body" sz="quarter" idx="1"/>
          </p:nvPr>
        </p:nvSpPr>
        <p:spPr>
          <a:prstGeom prst="rect">
            <a:avLst/>
          </a:prstGeom>
        </p:spPr>
        <p:txBody>
          <a:bodyPr/>
          <a:lstStyle/>
          <a:p>
            <a:pPr/>
            <a:r>
              <a:t>12 Massive Superfamilies contain around 60% of all sequences in CATH. Previous FunFams generation -&gt; 6 months time. Now they can contain millions of sequences, current method doesn’t work.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Shape 704"/>
          <p:cNvSpPr/>
          <p:nvPr>
            <p:ph type="sldImg"/>
          </p:nvPr>
        </p:nvSpPr>
        <p:spPr>
          <a:prstGeom prst="rect">
            <a:avLst/>
          </a:prstGeom>
        </p:spPr>
        <p:txBody>
          <a:bodyPr/>
          <a:lstStyle/>
          <a:p>
            <a:pPr/>
          </a:p>
        </p:txBody>
      </p:sp>
      <p:sp>
        <p:nvSpPr>
          <p:cNvPr id="705" name="Shape 705"/>
          <p:cNvSpPr/>
          <p:nvPr>
            <p:ph type="body" sz="quarter" idx="1"/>
          </p:nvPr>
        </p:nvSpPr>
        <p:spPr>
          <a:prstGeom prst="rect">
            <a:avLst/>
          </a:prstGeom>
        </p:spPr>
        <p:txBody>
          <a:bodyPr/>
          <a:lstStyle/>
          <a:p>
            <a:pPr/>
            <a:r>
              <a:t>Split according to the domain context</a:t>
            </a:r>
          </a:p>
          <a:p>
            <a:pPr/>
            <a:r>
              <a:t>Context frequently changes function!</a:t>
            </a:r>
          </a:p>
          <a:p>
            <a:pPr/>
            <a:r>
              <a:t>1/6 of the time, parallelisation. From 6 months to 6 weeks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Shape 751"/>
          <p:cNvSpPr/>
          <p:nvPr>
            <p:ph type="sldImg"/>
          </p:nvPr>
        </p:nvSpPr>
        <p:spPr>
          <a:prstGeom prst="rect">
            <a:avLst/>
          </a:prstGeom>
        </p:spPr>
        <p:txBody>
          <a:bodyPr/>
          <a:lstStyle/>
          <a:p>
            <a:pPr/>
          </a:p>
        </p:txBody>
      </p:sp>
      <p:sp>
        <p:nvSpPr>
          <p:cNvPr id="752" name="Shape 752"/>
          <p:cNvSpPr/>
          <p:nvPr>
            <p:ph type="body" sz="quarter" idx="1"/>
          </p:nvPr>
        </p:nvSpPr>
        <p:spPr>
          <a:prstGeom prst="rect">
            <a:avLst/>
          </a:prstGeom>
        </p:spPr>
        <p:txBody>
          <a:bodyPr/>
          <a:lstStyle/>
          <a:p>
            <a:pPr/>
            <a:r>
              <a:t>Split according to the domain context</a:t>
            </a:r>
          </a:p>
          <a:p>
            <a:pPr/>
            <a:r>
              <a:t>Context frequently changes function!</a:t>
            </a:r>
          </a:p>
          <a:p>
            <a:pPr/>
            <a:r>
              <a:t>1/6 of the time, parallelisation. From 6 months to 6 weeks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3" name="Shape 1203"/>
          <p:cNvSpPr/>
          <p:nvPr>
            <p:ph type="sldImg"/>
          </p:nvPr>
        </p:nvSpPr>
        <p:spPr>
          <a:prstGeom prst="rect">
            <a:avLst/>
          </a:prstGeom>
        </p:spPr>
        <p:txBody>
          <a:bodyPr/>
          <a:lstStyle/>
          <a:p>
            <a:pPr/>
          </a:p>
        </p:txBody>
      </p:sp>
      <p:sp>
        <p:nvSpPr>
          <p:cNvPr id="1204" name="Shape 1204"/>
          <p:cNvSpPr/>
          <p:nvPr>
            <p:ph type="body" sz="quarter" idx="1"/>
          </p:nvPr>
        </p:nvSpPr>
        <p:spPr>
          <a:prstGeom prst="rect">
            <a:avLst/>
          </a:prstGeom>
        </p:spPr>
        <p:txBody>
          <a:bodyPr/>
          <a:lstStyle/>
          <a:p>
            <a:pPr/>
            <a:r>
              <a:t>No funfams bc of lack of exp GO terms.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1" name="Shape 1211"/>
          <p:cNvSpPr/>
          <p:nvPr>
            <p:ph type="sldImg"/>
          </p:nvPr>
        </p:nvSpPr>
        <p:spPr>
          <a:prstGeom prst="rect">
            <a:avLst/>
          </a:prstGeom>
        </p:spPr>
        <p:txBody>
          <a:bodyPr/>
          <a:lstStyle/>
          <a:p>
            <a:pPr/>
          </a:p>
        </p:txBody>
      </p:sp>
      <p:sp>
        <p:nvSpPr>
          <p:cNvPr id="1212" name="Shape 1212"/>
          <p:cNvSpPr/>
          <p:nvPr>
            <p:ph type="body" sz="quarter" idx="1"/>
          </p:nvPr>
        </p:nvSpPr>
        <p:spPr>
          <a:prstGeom prst="rect">
            <a:avLst/>
          </a:prstGeom>
        </p:spPr>
        <p:txBody>
          <a:bodyPr/>
          <a:lstStyle/>
          <a:p>
            <a:pPr/>
            <a:r>
              <a:t>Introduce CAFA better.</a:t>
            </a:r>
          </a:p>
          <a:p>
            <a:pPr/>
            <a:r>
              <a:t>We scan against our FunFams HMM. </a:t>
            </a:r>
          </a:p>
          <a:p>
            <a:pPr/>
            <a:r>
              <a:t>The FunFams have at least 1 exp GO term that can be propagated.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1" name="Shape 1241"/>
          <p:cNvSpPr/>
          <p:nvPr>
            <p:ph type="sldImg"/>
          </p:nvPr>
        </p:nvSpPr>
        <p:spPr>
          <a:prstGeom prst="rect">
            <a:avLst/>
          </a:prstGeom>
        </p:spPr>
        <p:txBody>
          <a:bodyPr/>
          <a:lstStyle/>
          <a:p>
            <a:pPr/>
          </a:p>
        </p:txBody>
      </p:sp>
      <p:sp>
        <p:nvSpPr>
          <p:cNvPr id="1242" name="Shape 1242"/>
          <p:cNvSpPr/>
          <p:nvPr>
            <p:ph type="body" sz="quarter" idx="1"/>
          </p:nvPr>
        </p:nvSpPr>
        <p:spPr>
          <a:prstGeom prst="rect">
            <a:avLst/>
          </a:prstGeom>
        </p:spPr>
        <p:txBody>
          <a:bodyPr/>
          <a:lstStyle/>
          <a:p>
            <a:pPr/>
            <a:r>
              <a:t>For the remaining portion of my talk I’ll describe some applications.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9" name="Shape 1249"/>
          <p:cNvSpPr/>
          <p:nvPr>
            <p:ph type="sldImg"/>
          </p:nvPr>
        </p:nvSpPr>
        <p:spPr>
          <a:prstGeom prst="rect">
            <a:avLst/>
          </a:prstGeom>
        </p:spPr>
        <p:txBody>
          <a:bodyPr/>
          <a:lstStyle/>
          <a:p>
            <a:pPr/>
          </a:p>
        </p:txBody>
      </p:sp>
      <p:sp>
        <p:nvSpPr>
          <p:cNvPr id="1250" name="Shape 1250"/>
          <p:cNvSpPr/>
          <p:nvPr>
            <p:ph type="body" sz="quarter" idx="1"/>
          </p:nvPr>
        </p:nvSpPr>
        <p:spPr>
          <a:prstGeom prst="rect">
            <a:avLst/>
          </a:prstGeom>
        </p:spPr>
        <p:txBody>
          <a:bodyPr/>
          <a:lstStyle/>
          <a:p>
            <a:pPr/>
            <a:r>
              <a:t>Important set of proteins, drug targets.</a:t>
            </a:r>
          </a:p>
          <a:p>
            <a:pPr/>
            <a:r>
              <a:t>Consists of 2 lobes connected by a hing region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2" name="Shape 1312"/>
          <p:cNvSpPr/>
          <p:nvPr>
            <p:ph type="sldImg"/>
          </p:nvPr>
        </p:nvSpPr>
        <p:spPr>
          <a:prstGeom prst="rect">
            <a:avLst/>
          </a:prstGeom>
        </p:spPr>
        <p:txBody>
          <a:bodyPr/>
          <a:lstStyle/>
          <a:p>
            <a:pPr/>
          </a:p>
        </p:txBody>
      </p:sp>
      <p:sp>
        <p:nvSpPr>
          <p:cNvPr id="1313" name="Shape 1313"/>
          <p:cNvSpPr/>
          <p:nvPr>
            <p:ph type="body" sz="quarter" idx="1"/>
          </p:nvPr>
        </p:nvSpPr>
        <p:spPr>
          <a:prstGeom prst="rect">
            <a:avLst/>
          </a:prstGeom>
        </p:spPr>
        <p:txBody>
          <a:bodyPr/>
          <a:lstStyle/>
          <a:p>
            <a:pPr/>
            <a:r>
              <a:t>Higher purity, automated vs manual! Structural coherence and drug repurposing, investigate novel kinases.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7" name="Shape 1317"/>
          <p:cNvSpPr/>
          <p:nvPr>
            <p:ph type="sldImg"/>
          </p:nvPr>
        </p:nvSpPr>
        <p:spPr>
          <a:prstGeom prst="rect">
            <a:avLst/>
          </a:prstGeom>
        </p:spPr>
        <p:txBody>
          <a:bodyPr/>
          <a:lstStyle/>
          <a:p>
            <a:pPr/>
          </a:p>
        </p:txBody>
      </p:sp>
      <p:sp>
        <p:nvSpPr>
          <p:cNvPr id="1318" name="Shape 1318"/>
          <p:cNvSpPr/>
          <p:nvPr>
            <p:ph type="body" sz="quarter" idx="1"/>
          </p:nvPr>
        </p:nvSpPr>
        <p:spPr>
          <a:prstGeom prst="rect">
            <a:avLst/>
          </a:prstGeom>
        </p:spPr>
        <p:txBody>
          <a:bodyPr/>
          <a:lstStyle/>
          <a:p>
            <a:pPr/>
            <a:r>
              <a:t>Another challenging case, massive superfamily, the alpha-beta hydrolases.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2" name="Shape 1342"/>
          <p:cNvSpPr/>
          <p:nvPr>
            <p:ph type="sldImg"/>
          </p:nvPr>
        </p:nvSpPr>
        <p:spPr>
          <a:prstGeom prst="rect">
            <a:avLst/>
          </a:prstGeom>
        </p:spPr>
        <p:txBody>
          <a:bodyPr/>
          <a:lstStyle/>
          <a:p>
            <a:pPr/>
          </a:p>
        </p:txBody>
      </p:sp>
      <p:sp>
        <p:nvSpPr>
          <p:cNvPr id="1343" name="Shape 1343"/>
          <p:cNvSpPr/>
          <p:nvPr>
            <p:ph type="body" sz="quarter" idx="1"/>
          </p:nvPr>
        </p:nvSpPr>
        <p:spPr>
          <a:prstGeom prst="rect">
            <a:avLst/>
          </a:prstGeom>
        </p:spPr>
        <p:txBody>
          <a:bodyPr/>
          <a:lstStyle/>
          <a:p>
            <a:pPr/>
            <a:r>
              <a:t>2000 FunFams ranked by size. Hydrolise a great variety of substrates.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One of the biggest, UniProt 180m sequences. </a:t>
            </a:r>
            <a:br/>
            <a:r>
              <a:t>Massive expansion in sequencing data coming in from different sources.</a:t>
            </a:r>
            <a:br/>
            <a:r>
              <a:t>There are especially two ongoing projects that produce vast amount of protein data. </a:t>
            </a:r>
            <a:br/>
            <a:r>
              <a:t>MGnify for bacterial metagenomes, TOL which is aiming for the sequencing and characterisation for all 60.000 eukaryotes in the British Islands archipelago. Amounts already to 4bn, Hard to organise and characterise properly.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4" name="Shape 1354"/>
          <p:cNvSpPr/>
          <p:nvPr>
            <p:ph type="sldImg"/>
          </p:nvPr>
        </p:nvSpPr>
        <p:spPr>
          <a:prstGeom prst="rect">
            <a:avLst/>
          </a:prstGeom>
        </p:spPr>
        <p:txBody>
          <a:bodyPr/>
          <a:lstStyle/>
          <a:p>
            <a:pPr/>
          </a:p>
        </p:txBody>
      </p:sp>
      <p:sp>
        <p:nvSpPr>
          <p:cNvPr id="1355" name="Shape 1355"/>
          <p:cNvSpPr/>
          <p:nvPr>
            <p:ph type="body" sz="quarter" idx="1"/>
          </p:nvPr>
        </p:nvSpPr>
        <p:spPr>
          <a:prstGeom prst="rect">
            <a:avLst/>
          </a:prstGeom>
        </p:spPr>
        <p:txBody>
          <a:bodyPr/>
          <a:lstStyle/>
          <a:p>
            <a:pPr/>
            <a:r>
              <a:t>2000 FunFams ranked by size. Hydrolise a great variety of substrates.</a:t>
            </a:r>
          </a:p>
          <a:p>
            <a:pPr/>
            <a:r>
              <a:t>PETase have the biggest FunFam expansion in MGnify for alfa/beta hydrolyses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9" name="Shape 1359"/>
          <p:cNvSpPr/>
          <p:nvPr>
            <p:ph type="sldImg"/>
          </p:nvPr>
        </p:nvSpPr>
        <p:spPr>
          <a:prstGeom prst="rect">
            <a:avLst/>
          </a:prstGeom>
        </p:spPr>
        <p:txBody>
          <a:bodyPr/>
          <a:lstStyle/>
          <a:p>
            <a:pPr/>
          </a:p>
        </p:txBody>
      </p:sp>
      <p:sp>
        <p:nvSpPr>
          <p:cNvPr id="1360" name="Shape 1360"/>
          <p:cNvSpPr/>
          <p:nvPr>
            <p:ph type="body" sz="quarter" idx="1"/>
          </p:nvPr>
        </p:nvSpPr>
        <p:spPr>
          <a:prstGeom prst="rect">
            <a:avLst/>
          </a:prstGeom>
        </p:spPr>
        <p:txBody>
          <a:bodyPr/>
          <a:lstStyle/>
          <a:p>
            <a:pPr/>
            <a:r>
              <a:t>Find new FunFams, no experimental characterisation, need to cluster everything.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3" name="Shape 1483"/>
          <p:cNvSpPr/>
          <p:nvPr>
            <p:ph type="sldImg"/>
          </p:nvPr>
        </p:nvSpPr>
        <p:spPr>
          <a:prstGeom prst="rect">
            <a:avLst/>
          </a:prstGeom>
        </p:spPr>
        <p:txBody>
          <a:bodyPr/>
          <a:lstStyle/>
          <a:p>
            <a:pPr/>
          </a:p>
        </p:txBody>
      </p:sp>
      <p:sp>
        <p:nvSpPr>
          <p:cNvPr id="1484" name="Shape 1484"/>
          <p:cNvSpPr/>
          <p:nvPr>
            <p:ph type="body" sz="quarter" idx="1"/>
          </p:nvPr>
        </p:nvSpPr>
        <p:spPr>
          <a:prstGeom prst="rect">
            <a:avLst/>
          </a:prstGeom>
        </p:spPr>
        <p:txBody>
          <a:bodyPr/>
          <a:lstStyle/>
          <a:p>
            <a:pPr/>
            <a:r>
              <a:t>Random partitioning to lower the number of sc</a:t>
            </a:r>
          </a:p>
          <a:p>
            <a:pPr/>
            <a:r>
              <a:t>Split in 15 with 2000 sc each, create a tree for each</a:t>
            </a:r>
          </a:p>
          <a:p>
            <a:pPr/>
            <a:r>
              <a:t>A more sophisticated approach was tested</a:t>
            </a:r>
          </a:p>
          <a:p>
            <a:pPr/>
            <a:r>
              <a:t>More time consuming, no differences in accuracy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3" name="Shape 1513"/>
          <p:cNvSpPr/>
          <p:nvPr>
            <p:ph type="sldImg"/>
          </p:nvPr>
        </p:nvSpPr>
        <p:spPr>
          <a:prstGeom prst="rect">
            <a:avLst/>
          </a:prstGeom>
        </p:spPr>
        <p:txBody>
          <a:bodyPr/>
          <a:lstStyle/>
          <a:p>
            <a:pPr/>
          </a:p>
        </p:txBody>
      </p:sp>
      <p:sp>
        <p:nvSpPr>
          <p:cNvPr id="1514" name="Shape 1514"/>
          <p:cNvSpPr/>
          <p:nvPr>
            <p:ph type="body" sz="quarter" idx="1"/>
          </p:nvPr>
        </p:nvSpPr>
        <p:spPr>
          <a:prstGeom prst="rect">
            <a:avLst/>
          </a:prstGeom>
        </p:spPr>
        <p:txBody>
          <a:bodyPr/>
          <a:lstStyle/>
          <a:p>
            <a:pPr/>
            <a:r>
              <a:t>Circles are clusters of sequences with similar function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1" name="Shape 1521"/>
          <p:cNvSpPr/>
          <p:nvPr>
            <p:ph type="sldImg"/>
          </p:nvPr>
        </p:nvSpPr>
        <p:spPr>
          <a:prstGeom prst="rect">
            <a:avLst/>
          </a:prstGeom>
        </p:spPr>
        <p:txBody>
          <a:bodyPr/>
          <a:lstStyle/>
          <a:p>
            <a:pPr/>
          </a:p>
        </p:txBody>
      </p:sp>
      <p:sp>
        <p:nvSpPr>
          <p:cNvPr id="1522" name="Shape 1522"/>
          <p:cNvSpPr/>
          <p:nvPr>
            <p:ph type="body" sz="quarter" idx="1"/>
          </p:nvPr>
        </p:nvSpPr>
        <p:spPr>
          <a:prstGeom prst="rect">
            <a:avLst/>
          </a:prstGeom>
        </p:spPr>
        <p:txBody>
          <a:bodyPr/>
          <a:lstStyle/>
          <a:p>
            <a:pPr/>
            <a:r>
              <a:t>Know residues in the interface, some residues were identified with FunFams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6" name="Shape 1526"/>
          <p:cNvSpPr/>
          <p:nvPr>
            <p:ph type="sldImg"/>
          </p:nvPr>
        </p:nvSpPr>
        <p:spPr>
          <a:prstGeom prst="rect">
            <a:avLst/>
          </a:prstGeom>
        </p:spPr>
        <p:txBody>
          <a:bodyPr/>
          <a:lstStyle/>
          <a:p>
            <a:pPr/>
          </a:p>
        </p:txBody>
      </p:sp>
      <p:sp>
        <p:nvSpPr>
          <p:cNvPr id="1527" name="Shape 1527"/>
          <p:cNvSpPr/>
          <p:nvPr>
            <p:ph type="body" sz="quarter" idx="1"/>
          </p:nvPr>
        </p:nvSpPr>
        <p:spPr>
          <a:prstGeom prst="rect">
            <a:avLst/>
          </a:prstGeom>
        </p:spPr>
        <p:txBody>
          <a:bodyPr/>
          <a:lstStyle/>
          <a:p>
            <a:pPr/>
            <a:r>
              <a:t>Spike protein binding to ACE2 key element in viral infection process.</a:t>
            </a:r>
            <a:br/>
            <a:r>
              <a:t>Su Datt -&gt; Model the interaction between Spike Protein and ACE2.</a:t>
            </a:r>
          </a:p>
          <a:p>
            <a:pPr/>
            <a:r>
              <a:t>Jon suggested to check animals in domestic environments, like dogs and cats. (mentioned in the news)</a:t>
            </a:r>
          </a:p>
          <a:p>
            <a:pPr/>
            <a:r>
              <a:t>Jo Santini suggested we model and investigate all animals as potential reservoirs of the virus.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3" name="Shape 1533"/>
          <p:cNvSpPr/>
          <p:nvPr>
            <p:ph type="sldImg"/>
          </p:nvPr>
        </p:nvSpPr>
        <p:spPr>
          <a:prstGeom prst="rect">
            <a:avLst/>
          </a:prstGeom>
        </p:spPr>
        <p:txBody>
          <a:bodyPr/>
          <a:lstStyle/>
          <a:p>
            <a:pPr/>
          </a:p>
        </p:txBody>
      </p:sp>
      <p:sp>
        <p:nvSpPr>
          <p:cNvPr id="1534" name="Shape 1534"/>
          <p:cNvSpPr/>
          <p:nvPr>
            <p:ph type="body" sz="quarter" idx="1"/>
          </p:nvPr>
        </p:nvSpPr>
        <p:spPr>
          <a:prstGeom prst="rect">
            <a:avLst/>
          </a:prstGeom>
        </p:spPr>
        <p:txBody>
          <a:bodyPr/>
          <a:lstStyle/>
          <a:p>
            <a:pPr/>
            <a:r>
              <a:t>Know residues in the interface, some residues were identified with FunFams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9" name="Shape 1539"/>
          <p:cNvSpPr/>
          <p:nvPr>
            <p:ph type="sldImg"/>
          </p:nvPr>
        </p:nvSpPr>
        <p:spPr>
          <a:prstGeom prst="rect">
            <a:avLst/>
          </a:prstGeom>
        </p:spPr>
        <p:txBody>
          <a:bodyPr/>
          <a:lstStyle/>
          <a:p>
            <a:pPr/>
          </a:p>
        </p:txBody>
      </p:sp>
      <p:sp>
        <p:nvSpPr>
          <p:cNvPr id="1540" name="Shape 1540"/>
          <p:cNvSpPr/>
          <p:nvPr>
            <p:ph type="body" sz="quarter" idx="1"/>
          </p:nvPr>
        </p:nvSpPr>
        <p:spPr>
          <a:prstGeom prst="rect">
            <a:avLst/>
          </a:prstGeom>
        </p:spPr>
        <p:txBody>
          <a:bodyPr/>
          <a:lstStyle/>
          <a:p>
            <a:pPr/>
            <a:r>
              <a:t>FunFams allow us to determine functional sites that are highly conserved. Identified additional key residues that are clustered in allosteric region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4" name="Shape 1544"/>
          <p:cNvSpPr/>
          <p:nvPr>
            <p:ph type="sldImg"/>
          </p:nvPr>
        </p:nvSpPr>
        <p:spPr>
          <a:prstGeom prst="rect">
            <a:avLst/>
          </a:prstGeom>
        </p:spPr>
        <p:txBody>
          <a:bodyPr/>
          <a:lstStyle/>
          <a:p>
            <a:pPr/>
          </a:p>
        </p:txBody>
      </p:sp>
      <p:sp>
        <p:nvSpPr>
          <p:cNvPr id="1545" name="Shape 1545"/>
          <p:cNvSpPr/>
          <p:nvPr>
            <p:ph type="body" sz="quarter" idx="1"/>
          </p:nvPr>
        </p:nvSpPr>
        <p:spPr>
          <a:prstGeom prst="rect">
            <a:avLst/>
          </a:prstGeom>
        </p:spPr>
        <p:txBody>
          <a:bodyPr/>
          <a:lstStyle/>
          <a:p>
            <a:pPr/>
            <a:r>
              <a:t>mCSM-PPI2 </a:t>
            </a:r>
          </a:p>
          <a:p>
            <a:pPr/>
            <a:r>
              <a:t>Originally by T.Blundell</a:t>
            </a:r>
          </a:p>
          <a:p>
            <a:pPr/>
            <a:r>
              <a:t>Changes in energy of the complex</a:t>
            </a:r>
          </a:p>
          <a:p>
            <a:pPr/>
            <a:r>
              <a:t>The threshold was set on horse-shoe bat</a:t>
            </a:r>
          </a:p>
          <a:p>
            <a:pPr/>
            <a:r>
              <a:t>31 experimental agrees with predictions</a:t>
            </a:r>
          </a:p>
          <a:p>
            <a:pPr/>
            <a:r>
              <a:t>2 monkeys predicted risk, but experiments are a no</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8" name="Shape 1548"/>
          <p:cNvSpPr/>
          <p:nvPr>
            <p:ph type="sldImg"/>
          </p:nvPr>
        </p:nvSpPr>
        <p:spPr>
          <a:prstGeom prst="rect">
            <a:avLst/>
          </a:prstGeom>
        </p:spPr>
        <p:txBody>
          <a:bodyPr/>
          <a:lstStyle/>
          <a:p>
            <a:pPr/>
          </a:p>
        </p:txBody>
      </p:sp>
      <p:sp>
        <p:nvSpPr>
          <p:cNvPr id="1549" name="Shape 1549"/>
          <p:cNvSpPr/>
          <p:nvPr>
            <p:ph type="body" sz="quarter" idx="1"/>
          </p:nvPr>
        </p:nvSpPr>
        <p:spPr>
          <a:prstGeom prst="rect">
            <a:avLst/>
          </a:prstGeom>
        </p:spPr>
        <p:txBody>
          <a:bodyPr/>
          <a:lstStyle/>
          <a:p>
            <a:pPr/>
            <a:r>
              <a:t>These are animal models, the more positive, the less stable the complex is. </a:t>
            </a:r>
          </a:p>
          <a:p>
            <a:pPr/>
            <a:r>
              <a:t>This is a model, to be used for guiding in-vivo experiments and closely monitor for reservoirs.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To prune this protein jungle CATH, our data resource, classifies evolutionary families of protein domains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Initially using structural data, easy because it’s conserved. Pull sequences in the structural family. Encode sequence profile in HMM.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Enough structural divergence in paralogs -&gt;  results in different Functional Families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Enough structural divergence in paralogs -&gt; different Functional Families</a:t>
            </a:r>
          </a:p>
          <a:p>
            <a:pPr/>
            <a:r>
              <a:t>FunFams are functionally coherent subsets of sequences within a SuperFamily.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For the next 20 minutes I’ll explain how</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p>
            <a:pPr/>
            <a:r>
              <a:t>Describe GO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Shape 645"/>
          <p:cNvSpPr/>
          <p:nvPr>
            <p:ph type="sldImg"/>
          </p:nvPr>
        </p:nvSpPr>
        <p:spPr>
          <a:prstGeom prst="rect">
            <a:avLst/>
          </a:prstGeom>
        </p:spPr>
        <p:txBody>
          <a:bodyPr/>
          <a:lstStyle/>
          <a:p>
            <a:pPr/>
          </a:p>
        </p:txBody>
      </p:sp>
      <p:sp>
        <p:nvSpPr>
          <p:cNvPr id="646" name="Shape 646"/>
          <p:cNvSpPr/>
          <p:nvPr>
            <p:ph type="body" sz="quarter" idx="1"/>
          </p:nvPr>
        </p:nvSpPr>
        <p:spPr>
          <a:prstGeom prst="rect">
            <a:avLst/>
          </a:prstGeom>
        </p:spPr>
        <p:txBody>
          <a:bodyPr/>
          <a:lstStyle/>
          <a:p>
            <a:pPr/>
            <a:r>
              <a:t>Caveat with this approach. It doesn’t work on massive trees with thousands of starting clusters and millions of sequences.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13"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13"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13"/>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14"/>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15"/>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4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8" name="Title Text"/>
          <p:cNvSpPr txBox="1"/>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9" name="Body Level One…"/>
          <p:cNvSpPr txBox="1"/>
          <p:nvPr>
            <p:ph type="body" idx="1"/>
          </p:nvPr>
        </p:nvSpPr>
        <p:spPr>
          <a:xfrm>
            <a:off x="4387453" y="3643312"/>
            <a:ext cx="15609094" cy="8840392"/>
          </a:xfrm>
          <a:prstGeom prst="rect">
            <a:avLst/>
          </a:prstGeom>
        </p:spPr>
        <p:txBody>
          <a:bodyPr lIns="71437" tIns="71437" rIns="71437" bIns="71437" anchor="ctr"/>
          <a:lstStyle>
            <a:lvl1pPr marL="611187" indent="-611187" defTabSz="821531">
              <a:lnSpc>
                <a:spcPct val="100000"/>
              </a:lnSpc>
              <a:spcBef>
                <a:spcPts val="5900"/>
              </a:spcBef>
              <a:buSzPct val="145000"/>
              <a:defRPr sz="4400"/>
            </a:lvl1pPr>
            <a:lvl2pPr marL="1055687" indent="-611187" defTabSz="821531">
              <a:lnSpc>
                <a:spcPct val="100000"/>
              </a:lnSpc>
              <a:spcBef>
                <a:spcPts val="5900"/>
              </a:spcBef>
              <a:buSzPct val="145000"/>
              <a:defRPr sz="4400"/>
            </a:lvl2pPr>
            <a:lvl3pPr marL="1500187" indent="-611187" defTabSz="821531">
              <a:lnSpc>
                <a:spcPct val="100000"/>
              </a:lnSpc>
              <a:spcBef>
                <a:spcPts val="5900"/>
              </a:spcBef>
              <a:buSzPct val="145000"/>
              <a:defRPr sz="4400"/>
            </a:lvl3pPr>
            <a:lvl4pPr marL="1944687" indent="-611187" defTabSz="821531">
              <a:lnSpc>
                <a:spcPct val="100000"/>
              </a:lnSpc>
              <a:spcBef>
                <a:spcPts val="5900"/>
              </a:spcBef>
              <a:buSzPct val="145000"/>
              <a:defRPr sz="4400"/>
            </a:lvl4pPr>
            <a:lvl5pPr marL="2389187" indent="-611187" defTabSz="821531">
              <a:lnSpc>
                <a:spcPct val="100000"/>
              </a:lnSpc>
              <a:spcBef>
                <a:spcPts val="5900"/>
              </a:spcBef>
              <a:buSzPct val="145000"/>
              <a:defRPr sz="4400"/>
            </a:lvl5pPr>
          </a:lstStyle>
          <a:p>
            <a:pPr/>
            <a:r>
              <a:t>Body Level One</a:t>
            </a:r>
          </a:p>
          <a:p>
            <a:pPr lvl="1"/>
            <a:r>
              <a:t>Body Level Two</a:t>
            </a:r>
          </a:p>
          <a:p>
            <a:pPr lvl="2"/>
            <a:r>
              <a:t>Body Level Three</a:t>
            </a:r>
          </a:p>
          <a:p>
            <a:pPr lvl="3"/>
            <a:r>
              <a:t>Body Level Four</a:t>
            </a:r>
          </a:p>
          <a:p>
            <a:pPr lvl="4"/>
            <a:r>
              <a:t>Body Level Five</a:t>
            </a:r>
          </a:p>
        </p:txBody>
      </p:sp>
      <p:sp>
        <p:nvSpPr>
          <p:cNvPr id="160"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13"/>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14"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13"/>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13"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14"/>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chart" Target="../charts/chart2.xml"/><Relationship Id="rId4" Type="http://schemas.openxmlformats.org/officeDocument/2006/relationships/chart" Target="../charts/char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jpeg"/><Relationship Id="rId4" Type="http://schemas.openxmlformats.org/officeDocument/2006/relationships/image" Target="../media/image2.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chart" Target="../charts/chart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image" Target="../media/image18.png"/><Relationship Id="rId4" Type="http://schemas.openxmlformats.org/officeDocument/2006/relationships/image" Target="../media/image3.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5.jpeg"/><Relationship Id="rId5" Type="http://schemas.openxmlformats.org/officeDocument/2006/relationships/image" Target="../media/image2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1.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Nicola Bordin"/>
          <p:cNvSpPr txBox="1"/>
          <p:nvPr>
            <p:ph type="body" idx="13"/>
          </p:nvPr>
        </p:nvSpPr>
        <p:spPr>
          <a:xfrm>
            <a:off x="378014" y="12473312"/>
            <a:ext cx="21971002" cy="636979"/>
          </a:xfrm>
          <a:prstGeom prst="rect">
            <a:avLst/>
          </a:prstGeom>
          <a:extLst>
            <a:ext uri="{C572A759-6A51-4108-AA02-DFA0A04FC94B}">
              <ma14:wrappingTextBoxFlag xmlns:ma14="http://schemas.microsoft.com/office/mac/drawingml/2011/main" val="1"/>
            </a:ext>
          </a:extLst>
        </p:spPr>
        <p:txBody>
          <a:bodyPr/>
          <a:lstStyle>
            <a:lvl1pPr defTabSz="817244">
              <a:defRPr b="0" sz="3564">
                <a:latin typeface="Product Sans"/>
                <a:ea typeface="Product Sans"/>
                <a:cs typeface="Product Sans"/>
                <a:sym typeface="Product Sans"/>
              </a:defRPr>
            </a:lvl1pPr>
          </a:lstStyle>
          <a:p>
            <a:pPr/>
            <a:r>
              <a:t>Nicola Bordin</a:t>
            </a:r>
          </a:p>
        </p:txBody>
      </p:sp>
      <p:sp>
        <p:nvSpPr>
          <p:cNvPr id="170" name="Recent developments in the CATH function prediction pipeline"/>
          <p:cNvSpPr txBox="1"/>
          <p:nvPr>
            <p:ph type="subTitle" sz="quarter" idx="1"/>
          </p:nvPr>
        </p:nvSpPr>
        <p:spPr>
          <a:xfrm>
            <a:off x="378016" y="7836640"/>
            <a:ext cx="21971001" cy="1905001"/>
          </a:xfrm>
          <a:prstGeom prst="rect">
            <a:avLst/>
          </a:prstGeom>
        </p:spPr>
        <p:txBody>
          <a:bodyPr/>
          <a:lstStyle>
            <a:lvl1pPr>
              <a:defRPr b="0" sz="4900">
                <a:latin typeface="Product Sans"/>
                <a:ea typeface="Product Sans"/>
                <a:cs typeface="Product Sans"/>
                <a:sym typeface="Product Sans"/>
              </a:defRPr>
            </a:lvl1pPr>
          </a:lstStyle>
          <a:p>
            <a:pPr/>
            <a:r>
              <a:t>Recent developments in the CATH function prediction pipeline </a:t>
            </a:r>
          </a:p>
        </p:txBody>
      </p:sp>
      <p:pic>
        <p:nvPicPr>
          <p:cNvPr id="171" name="ucl-banner-land-black-rgb.png" descr="ucl-banner-land-black-rgb.png"/>
          <p:cNvPicPr>
            <a:picLocks noChangeAspect="1"/>
          </p:cNvPicPr>
          <p:nvPr/>
        </p:nvPicPr>
        <p:blipFill>
          <a:blip r:embed="rId3">
            <a:extLst/>
          </a:blip>
          <a:stretch>
            <a:fillRect/>
          </a:stretch>
        </p:blipFill>
        <p:spPr>
          <a:xfrm>
            <a:off x="-87193" y="-1129111"/>
            <a:ext cx="24558386" cy="3310471"/>
          </a:xfrm>
          <a:prstGeom prst="rect">
            <a:avLst/>
          </a:prstGeom>
          <a:ln w="12700">
            <a:miter lim="400000"/>
          </a:ln>
        </p:spPr>
      </p:pic>
      <p:sp>
        <p:nvSpPr>
          <p:cNvPr id="172" name="Pruning the Protein Jungle"/>
          <p:cNvSpPr txBox="1"/>
          <p:nvPr>
            <p:ph type="ctrTitle"/>
          </p:nvPr>
        </p:nvSpPr>
        <p:spPr>
          <a:xfrm>
            <a:off x="357770" y="3188440"/>
            <a:ext cx="21971004" cy="4648201"/>
          </a:xfrm>
          <a:prstGeom prst="rect">
            <a:avLst/>
          </a:prstGeom>
        </p:spPr>
        <p:txBody>
          <a:bodyPr/>
          <a:lstStyle>
            <a:lvl1pPr>
              <a:defRPr spc="-197" sz="9900">
                <a:latin typeface="Product Sans"/>
                <a:ea typeface="Product Sans"/>
                <a:cs typeface="Product Sans"/>
                <a:sym typeface="Product Sans"/>
              </a:defRPr>
            </a:lvl1pPr>
          </a:lstStyle>
          <a:p>
            <a:pPr/>
            <a:r>
              <a:t>Pruning the Protein Jungle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Rectangle"/>
          <p:cNvSpPr/>
          <p:nvPr/>
        </p:nvSpPr>
        <p:spPr>
          <a:xfrm>
            <a:off x="18132623" y="3252228"/>
            <a:ext cx="555293" cy="7115023"/>
          </a:xfrm>
          <a:prstGeom prst="rect">
            <a:avLst/>
          </a:prstGeom>
          <a:solidFill>
            <a:schemeClr val="accent5">
              <a:lumOff val="-29866"/>
              <a:alpha val="67352"/>
            </a:scheme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97" name="Rectangle"/>
          <p:cNvSpPr/>
          <p:nvPr/>
        </p:nvSpPr>
        <p:spPr>
          <a:xfrm>
            <a:off x="19525698" y="3257560"/>
            <a:ext cx="555293" cy="4007267"/>
          </a:xfrm>
          <a:prstGeom prst="rect">
            <a:avLst/>
          </a:prstGeom>
          <a:solidFill>
            <a:srgbClr val="14AEB5">
              <a:alpha val="67000"/>
            </a:srgb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Product Sans"/>
                <a:ea typeface="Product Sans"/>
                <a:cs typeface="Product Sans"/>
                <a:sym typeface="Product Sans"/>
              </a:defRPr>
            </a:pPr>
          </a:p>
        </p:txBody>
      </p:sp>
      <p:sp>
        <p:nvSpPr>
          <p:cNvPr id="498" name="Rectangle"/>
          <p:cNvSpPr/>
          <p:nvPr/>
        </p:nvSpPr>
        <p:spPr>
          <a:xfrm>
            <a:off x="16795647" y="3251684"/>
            <a:ext cx="555293" cy="7115023"/>
          </a:xfrm>
          <a:prstGeom prst="rect">
            <a:avLst/>
          </a:prstGeom>
          <a:solidFill>
            <a:schemeClr val="accent5">
              <a:lumOff val="-29866"/>
              <a:alpha val="67352"/>
            </a:scheme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99" name="Rectangle"/>
          <p:cNvSpPr/>
          <p:nvPr/>
        </p:nvSpPr>
        <p:spPr>
          <a:xfrm>
            <a:off x="15314254" y="7516210"/>
            <a:ext cx="555293" cy="2860088"/>
          </a:xfrm>
          <a:prstGeom prst="rect">
            <a:avLst/>
          </a:prstGeom>
          <a:solidFill>
            <a:srgbClr val="17B505">
              <a:alpha val="67352"/>
            </a:srgb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00" name="Rectangle"/>
          <p:cNvSpPr/>
          <p:nvPr/>
        </p:nvSpPr>
        <p:spPr>
          <a:xfrm>
            <a:off x="19518307" y="7516210"/>
            <a:ext cx="555293" cy="2860088"/>
          </a:xfrm>
          <a:prstGeom prst="rect">
            <a:avLst/>
          </a:prstGeom>
          <a:solidFill>
            <a:srgbClr val="08B502">
              <a:alpha val="67352"/>
            </a:srgb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01" name="Rectangle"/>
          <p:cNvSpPr/>
          <p:nvPr/>
        </p:nvSpPr>
        <p:spPr>
          <a:xfrm>
            <a:off x="15331563" y="3251318"/>
            <a:ext cx="555293" cy="4007267"/>
          </a:xfrm>
          <a:prstGeom prst="rect">
            <a:avLst/>
          </a:prstGeom>
          <a:solidFill>
            <a:srgbClr val="14AEB5">
              <a:alpha val="67000"/>
            </a:srgb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02" name="Rectangle"/>
          <p:cNvSpPr/>
          <p:nvPr/>
        </p:nvSpPr>
        <p:spPr>
          <a:xfrm>
            <a:off x="13817524" y="3251484"/>
            <a:ext cx="555293" cy="7115023"/>
          </a:xfrm>
          <a:prstGeom prst="rect">
            <a:avLst/>
          </a:prstGeom>
          <a:solidFill>
            <a:schemeClr val="accent5">
              <a:lumOff val="-29866"/>
              <a:alpha val="67352"/>
            </a:scheme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03" name="Rectangle"/>
          <p:cNvSpPr/>
          <p:nvPr/>
        </p:nvSpPr>
        <p:spPr>
          <a:xfrm flipH="1" rot="16200000">
            <a:off x="2694812" y="6280940"/>
            <a:ext cx="2298737" cy="121008"/>
          </a:xfrm>
          <a:prstGeom prst="rect">
            <a:avLst/>
          </a:prstGeom>
          <a:solidFill>
            <a:schemeClr val="accent1"/>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04" name="Rectangle"/>
          <p:cNvSpPr/>
          <p:nvPr/>
        </p:nvSpPr>
        <p:spPr>
          <a:xfrm flipH="1" rot="10800000">
            <a:off x="3782641" y="5192073"/>
            <a:ext cx="4151773" cy="138238"/>
          </a:xfrm>
          <a:prstGeom prst="rect">
            <a:avLst/>
          </a:prstGeom>
          <a:solidFill>
            <a:schemeClr val="accent1"/>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05" name="Rectangle"/>
          <p:cNvSpPr/>
          <p:nvPr/>
        </p:nvSpPr>
        <p:spPr>
          <a:xfrm flipH="1" rot="10800000">
            <a:off x="3767109" y="9459920"/>
            <a:ext cx="3222837" cy="138237"/>
          </a:xfrm>
          <a:prstGeom prst="rect">
            <a:avLst/>
          </a:prstGeom>
          <a:solidFill>
            <a:srgbClr val="F8BA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06" name="Rectangle"/>
          <p:cNvSpPr/>
          <p:nvPr/>
        </p:nvSpPr>
        <p:spPr>
          <a:xfrm flipH="1" rot="16200000">
            <a:off x="2682682" y="8394773"/>
            <a:ext cx="2275986" cy="121009"/>
          </a:xfrm>
          <a:prstGeom prst="rect">
            <a:avLst/>
          </a:prstGeom>
          <a:solidFill>
            <a:srgbClr val="F8BA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07" name="Circle"/>
          <p:cNvSpPr/>
          <p:nvPr/>
        </p:nvSpPr>
        <p:spPr>
          <a:xfrm flipH="1" rot="10800000">
            <a:off x="3181038" y="6740521"/>
            <a:ext cx="1327051" cy="1327052"/>
          </a:xfrm>
          <a:prstGeom prst="ellipse">
            <a:avLst/>
          </a:prstGeom>
          <a:gradFill>
            <a:gsLst>
              <a:gs pos="0">
                <a:schemeClr val="accent4">
                  <a:hueOff val="-858837"/>
                  <a:lumOff val="-9791"/>
                </a:schemeClr>
              </a:gs>
              <a:gs pos="100000">
                <a:schemeClr val="accent1">
                  <a:lumOff val="16847"/>
                </a:schemeClr>
              </a:gs>
            </a:gsLst>
            <a:lin ang="5400000"/>
          </a:gra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08" name="Circle"/>
          <p:cNvSpPr/>
          <p:nvPr/>
        </p:nvSpPr>
        <p:spPr>
          <a:xfrm flipH="1" rot="10800000">
            <a:off x="6263042" y="9001823"/>
            <a:ext cx="1042683" cy="1042683"/>
          </a:xfrm>
          <a:prstGeom prst="ellipse">
            <a:avLst/>
          </a:prstGeom>
          <a:solidFill>
            <a:srgbClr val="F8BA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09" name="Circle"/>
          <p:cNvSpPr/>
          <p:nvPr/>
        </p:nvSpPr>
        <p:spPr>
          <a:xfrm flipH="1" rot="10800000">
            <a:off x="7111201" y="4764047"/>
            <a:ext cx="947894" cy="947894"/>
          </a:xfrm>
          <a:prstGeom prst="ellipse">
            <a:avLst/>
          </a:prstGeom>
          <a:solidFill>
            <a:schemeClr val="accent1"/>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10" name="Line"/>
          <p:cNvSpPr/>
          <p:nvPr/>
        </p:nvSpPr>
        <p:spPr>
          <a:xfrm>
            <a:off x="9708963" y="5226860"/>
            <a:ext cx="1066164"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11" name="Line"/>
          <p:cNvSpPr/>
          <p:nvPr/>
        </p:nvSpPr>
        <p:spPr>
          <a:xfrm>
            <a:off x="10756607" y="5220801"/>
            <a:ext cx="1" cy="1066163"/>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12" name="Line"/>
          <p:cNvSpPr/>
          <p:nvPr/>
        </p:nvSpPr>
        <p:spPr>
          <a:xfrm>
            <a:off x="10756085" y="4154216"/>
            <a:ext cx="1066163"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13" name="Line"/>
          <p:cNvSpPr/>
          <p:nvPr/>
        </p:nvSpPr>
        <p:spPr>
          <a:xfrm>
            <a:off x="11836319" y="3621135"/>
            <a:ext cx="1" cy="1066164"/>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14" name="Line"/>
          <p:cNvSpPr/>
          <p:nvPr/>
        </p:nvSpPr>
        <p:spPr>
          <a:xfrm>
            <a:off x="10747519" y="6276594"/>
            <a:ext cx="1066163"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15" name="Line"/>
          <p:cNvSpPr/>
          <p:nvPr/>
        </p:nvSpPr>
        <p:spPr>
          <a:xfrm>
            <a:off x="11827752" y="5743512"/>
            <a:ext cx="1" cy="1066164"/>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16" name="Line"/>
          <p:cNvSpPr/>
          <p:nvPr/>
        </p:nvSpPr>
        <p:spPr>
          <a:xfrm>
            <a:off x="10756607" y="4157245"/>
            <a:ext cx="1" cy="1066163"/>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17" name="Line"/>
          <p:cNvSpPr/>
          <p:nvPr/>
        </p:nvSpPr>
        <p:spPr>
          <a:xfrm>
            <a:off x="11836317" y="4692694"/>
            <a:ext cx="1066164"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18" name="Line"/>
          <p:cNvSpPr/>
          <p:nvPr/>
        </p:nvSpPr>
        <p:spPr>
          <a:xfrm>
            <a:off x="11827754" y="6815070"/>
            <a:ext cx="1066163"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19" name="Line"/>
          <p:cNvSpPr/>
          <p:nvPr/>
        </p:nvSpPr>
        <p:spPr>
          <a:xfrm>
            <a:off x="11832037" y="3629137"/>
            <a:ext cx="1066163"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20" name="Line"/>
          <p:cNvSpPr/>
          <p:nvPr/>
        </p:nvSpPr>
        <p:spPr>
          <a:xfrm>
            <a:off x="11823469" y="5751514"/>
            <a:ext cx="1066163"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21" name="Line"/>
          <p:cNvSpPr/>
          <p:nvPr/>
        </p:nvSpPr>
        <p:spPr>
          <a:xfrm>
            <a:off x="9672090" y="9471613"/>
            <a:ext cx="1066163"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22" name="Line"/>
          <p:cNvSpPr/>
          <p:nvPr/>
        </p:nvSpPr>
        <p:spPr>
          <a:xfrm>
            <a:off x="10743237" y="9465556"/>
            <a:ext cx="1" cy="505303"/>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23" name="Line"/>
          <p:cNvSpPr/>
          <p:nvPr/>
        </p:nvSpPr>
        <p:spPr>
          <a:xfrm>
            <a:off x="10742714" y="8398971"/>
            <a:ext cx="1066164"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24" name="Line"/>
          <p:cNvSpPr/>
          <p:nvPr/>
        </p:nvSpPr>
        <p:spPr>
          <a:xfrm>
            <a:off x="11822950" y="7865889"/>
            <a:ext cx="1" cy="1066164"/>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25" name="Line"/>
          <p:cNvSpPr/>
          <p:nvPr/>
        </p:nvSpPr>
        <p:spPr>
          <a:xfrm>
            <a:off x="10736311" y="9989815"/>
            <a:ext cx="1162311"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26" name="Line"/>
          <p:cNvSpPr/>
          <p:nvPr/>
        </p:nvSpPr>
        <p:spPr>
          <a:xfrm>
            <a:off x="10743238" y="8401999"/>
            <a:ext cx="1" cy="1066164"/>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27" name="Line"/>
          <p:cNvSpPr/>
          <p:nvPr/>
        </p:nvSpPr>
        <p:spPr>
          <a:xfrm>
            <a:off x="11822949" y="8937448"/>
            <a:ext cx="1066163"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28" name="Line"/>
          <p:cNvSpPr/>
          <p:nvPr/>
        </p:nvSpPr>
        <p:spPr>
          <a:xfrm>
            <a:off x="11818666" y="7873892"/>
            <a:ext cx="1066164"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29" name="Line"/>
          <p:cNvSpPr/>
          <p:nvPr/>
        </p:nvSpPr>
        <p:spPr>
          <a:xfrm>
            <a:off x="11833394" y="9989815"/>
            <a:ext cx="1066163" cy="1"/>
          </a:xfrm>
          <a:prstGeom prst="line">
            <a:avLst/>
          </a:prstGeom>
          <a:ln w="3175">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530" name="FunFam 1"/>
          <p:cNvSpPr txBox="1"/>
          <p:nvPr/>
        </p:nvSpPr>
        <p:spPr>
          <a:xfrm>
            <a:off x="7989582" y="4964133"/>
            <a:ext cx="1829375" cy="525453"/>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2600">
                <a:latin typeface="Product Sans"/>
                <a:ea typeface="Product Sans"/>
                <a:cs typeface="Product Sans"/>
                <a:sym typeface="Product Sans"/>
              </a:defRPr>
            </a:lvl1pPr>
          </a:lstStyle>
          <a:p>
            <a:pPr/>
            <a:r>
              <a:t>FunFam 1</a:t>
            </a:r>
          </a:p>
        </p:txBody>
      </p:sp>
      <p:sp>
        <p:nvSpPr>
          <p:cNvPr id="531" name="FunFam 2"/>
          <p:cNvSpPr txBox="1"/>
          <p:nvPr/>
        </p:nvSpPr>
        <p:spPr>
          <a:xfrm>
            <a:off x="7714993" y="9208888"/>
            <a:ext cx="1847769" cy="525453"/>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2600">
                <a:latin typeface="Product Sans"/>
                <a:ea typeface="Product Sans"/>
                <a:cs typeface="Product Sans"/>
                <a:sym typeface="Product Sans"/>
              </a:defRPr>
            </a:lvl1pPr>
          </a:lstStyle>
          <a:p>
            <a:pPr/>
            <a:r>
              <a:t>FunFam 2</a:t>
            </a:r>
          </a:p>
        </p:txBody>
      </p:sp>
      <p:sp>
        <p:nvSpPr>
          <p:cNvPr id="532" name="A"/>
          <p:cNvSpPr txBox="1"/>
          <p:nvPr/>
        </p:nvSpPr>
        <p:spPr>
          <a:xfrm>
            <a:off x="13121746" y="3257028"/>
            <a:ext cx="510584"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533" name="C"/>
          <p:cNvSpPr txBox="1"/>
          <p:nvPr/>
        </p:nvSpPr>
        <p:spPr>
          <a:xfrm>
            <a:off x="13853045" y="3251152"/>
            <a:ext cx="537506"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C</a:t>
            </a:r>
          </a:p>
        </p:txBody>
      </p:sp>
      <p:sp>
        <p:nvSpPr>
          <p:cNvPr id="534" name="P"/>
          <p:cNvSpPr txBox="1"/>
          <p:nvPr/>
        </p:nvSpPr>
        <p:spPr>
          <a:xfrm>
            <a:off x="14620405" y="3257028"/>
            <a:ext cx="501931"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P</a:t>
            </a:r>
          </a:p>
        </p:txBody>
      </p:sp>
      <p:sp>
        <p:nvSpPr>
          <p:cNvPr id="535" name="R"/>
          <p:cNvSpPr txBox="1"/>
          <p:nvPr/>
        </p:nvSpPr>
        <p:spPr>
          <a:xfrm>
            <a:off x="15347856" y="3257028"/>
            <a:ext cx="528372"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R</a:t>
            </a:r>
          </a:p>
        </p:txBody>
      </p:sp>
      <p:sp>
        <p:nvSpPr>
          <p:cNvPr id="536" name="L"/>
          <p:cNvSpPr txBox="1"/>
          <p:nvPr/>
        </p:nvSpPr>
        <p:spPr>
          <a:xfrm>
            <a:off x="16119537" y="3257028"/>
            <a:ext cx="466356"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L</a:t>
            </a:r>
          </a:p>
        </p:txBody>
      </p:sp>
      <p:sp>
        <p:nvSpPr>
          <p:cNvPr id="537" name="D"/>
          <p:cNvSpPr txBox="1"/>
          <p:nvPr/>
        </p:nvSpPr>
        <p:spPr>
          <a:xfrm>
            <a:off x="16806611" y="3257028"/>
            <a:ext cx="537506"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D</a:t>
            </a:r>
          </a:p>
        </p:txBody>
      </p:sp>
      <p:sp>
        <p:nvSpPr>
          <p:cNvPr id="538" name="D"/>
          <p:cNvSpPr txBox="1"/>
          <p:nvPr/>
        </p:nvSpPr>
        <p:spPr>
          <a:xfrm>
            <a:off x="18172955" y="3257028"/>
            <a:ext cx="537506"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D</a:t>
            </a:r>
          </a:p>
        </p:txBody>
      </p:sp>
      <p:sp>
        <p:nvSpPr>
          <p:cNvPr id="539" name="Q"/>
          <p:cNvSpPr txBox="1"/>
          <p:nvPr/>
        </p:nvSpPr>
        <p:spPr>
          <a:xfrm>
            <a:off x="20253056" y="3257028"/>
            <a:ext cx="555293"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Q</a:t>
            </a:r>
          </a:p>
        </p:txBody>
      </p:sp>
      <p:sp>
        <p:nvSpPr>
          <p:cNvPr id="540" name="A"/>
          <p:cNvSpPr txBox="1"/>
          <p:nvPr/>
        </p:nvSpPr>
        <p:spPr>
          <a:xfrm>
            <a:off x="19550046" y="3257028"/>
            <a:ext cx="510585"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541" name="S"/>
          <p:cNvSpPr txBox="1"/>
          <p:nvPr/>
        </p:nvSpPr>
        <p:spPr>
          <a:xfrm>
            <a:off x="18917716" y="3257028"/>
            <a:ext cx="493278"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S</a:t>
            </a:r>
          </a:p>
        </p:txBody>
      </p:sp>
      <p:sp>
        <p:nvSpPr>
          <p:cNvPr id="542" name="V"/>
          <p:cNvSpPr txBox="1"/>
          <p:nvPr/>
        </p:nvSpPr>
        <p:spPr>
          <a:xfrm>
            <a:off x="17474276" y="3257028"/>
            <a:ext cx="484143"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V</a:t>
            </a:r>
          </a:p>
        </p:txBody>
      </p:sp>
      <p:sp>
        <p:nvSpPr>
          <p:cNvPr id="543" name="A"/>
          <p:cNvSpPr txBox="1"/>
          <p:nvPr/>
        </p:nvSpPr>
        <p:spPr>
          <a:xfrm>
            <a:off x="13121746" y="4318217"/>
            <a:ext cx="510584"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544" name="C"/>
          <p:cNvSpPr txBox="1"/>
          <p:nvPr/>
        </p:nvSpPr>
        <p:spPr>
          <a:xfrm>
            <a:off x="13853045" y="4318217"/>
            <a:ext cx="537506"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C</a:t>
            </a:r>
          </a:p>
        </p:txBody>
      </p:sp>
      <p:sp>
        <p:nvSpPr>
          <p:cNvPr id="545" name="P"/>
          <p:cNvSpPr txBox="1"/>
          <p:nvPr/>
        </p:nvSpPr>
        <p:spPr>
          <a:xfrm>
            <a:off x="14620400" y="4318217"/>
            <a:ext cx="501931"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P</a:t>
            </a:r>
          </a:p>
        </p:txBody>
      </p:sp>
      <p:sp>
        <p:nvSpPr>
          <p:cNvPr id="546" name="R"/>
          <p:cNvSpPr txBox="1"/>
          <p:nvPr/>
        </p:nvSpPr>
        <p:spPr>
          <a:xfrm>
            <a:off x="15347856" y="4318217"/>
            <a:ext cx="528372"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R</a:t>
            </a:r>
          </a:p>
        </p:txBody>
      </p:sp>
      <p:sp>
        <p:nvSpPr>
          <p:cNvPr id="547" name="-"/>
          <p:cNvSpPr txBox="1"/>
          <p:nvPr/>
        </p:nvSpPr>
        <p:spPr>
          <a:xfrm>
            <a:off x="16164247" y="4318217"/>
            <a:ext cx="376939"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t>
            </a:r>
          </a:p>
        </p:txBody>
      </p:sp>
      <p:sp>
        <p:nvSpPr>
          <p:cNvPr id="548" name="E"/>
          <p:cNvSpPr txBox="1"/>
          <p:nvPr/>
        </p:nvSpPr>
        <p:spPr>
          <a:xfrm>
            <a:off x="16828963" y="4318217"/>
            <a:ext cx="492797"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E</a:t>
            </a:r>
          </a:p>
        </p:txBody>
      </p:sp>
      <p:sp>
        <p:nvSpPr>
          <p:cNvPr id="549" name="D"/>
          <p:cNvSpPr txBox="1"/>
          <p:nvPr/>
        </p:nvSpPr>
        <p:spPr>
          <a:xfrm>
            <a:off x="18172955" y="4318217"/>
            <a:ext cx="537506"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D</a:t>
            </a:r>
          </a:p>
        </p:txBody>
      </p:sp>
      <p:sp>
        <p:nvSpPr>
          <p:cNvPr id="550" name="V"/>
          <p:cNvSpPr txBox="1"/>
          <p:nvPr/>
        </p:nvSpPr>
        <p:spPr>
          <a:xfrm>
            <a:off x="20288632" y="4318217"/>
            <a:ext cx="484144"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V</a:t>
            </a:r>
          </a:p>
        </p:txBody>
      </p:sp>
      <p:sp>
        <p:nvSpPr>
          <p:cNvPr id="551" name="A"/>
          <p:cNvSpPr txBox="1"/>
          <p:nvPr/>
        </p:nvSpPr>
        <p:spPr>
          <a:xfrm>
            <a:off x="19550046" y="4318217"/>
            <a:ext cx="510585"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552" name="C"/>
          <p:cNvSpPr txBox="1"/>
          <p:nvPr/>
        </p:nvSpPr>
        <p:spPr>
          <a:xfrm>
            <a:off x="18895603" y="4318217"/>
            <a:ext cx="537506"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C</a:t>
            </a:r>
          </a:p>
        </p:txBody>
      </p:sp>
      <p:sp>
        <p:nvSpPr>
          <p:cNvPr id="553" name="V"/>
          <p:cNvSpPr txBox="1"/>
          <p:nvPr/>
        </p:nvSpPr>
        <p:spPr>
          <a:xfrm>
            <a:off x="17474276" y="4318217"/>
            <a:ext cx="484143"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V</a:t>
            </a:r>
          </a:p>
        </p:txBody>
      </p:sp>
      <p:sp>
        <p:nvSpPr>
          <p:cNvPr id="554" name="G"/>
          <p:cNvSpPr txBox="1"/>
          <p:nvPr/>
        </p:nvSpPr>
        <p:spPr>
          <a:xfrm>
            <a:off x="13103961" y="5379405"/>
            <a:ext cx="546159"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G</a:t>
            </a:r>
          </a:p>
        </p:txBody>
      </p:sp>
      <p:sp>
        <p:nvSpPr>
          <p:cNvPr id="555" name="C"/>
          <p:cNvSpPr txBox="1"/>
          <p:nvPr/>
        </p:nvSpPr>
        <p:spPr>
          <a:xfrm>
            <a:off x="13853045" y="5379405"/>
            <a:ext cx="537506"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C</a:t>
            </a:r>
          </a:p>
        </p:txBody>
      </p:sp>
      <p:sp>
        <p:nvSpPr>
          <p:cNvPr id="556" name="P"/>
          <p:cNvSpPr txBox="1"/>
          <p:nvPr/>
        </p:nvSpPr>
        <p:spPr>
          <a:xfrm>
            <a:off x="14620400" y="5379405"/>
            <a:ext cx="501931"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P</a:t>
            </a:r>
          </a:p>
        </p:txBody>
      </p:sp>
      <p:sp>
        <p:nvSpPr>
          <p:cNvPr id="557" name="R"/>
          <p:cNvSpPr txBox="1"/>
          <p:nvPr/>
        </p:nvSpPr>
        <p:spPr>
          <a:xfrm>
            <a:off x="15347856" y="5379405"/>
            <a:ext cx="528372"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R</a:t>
            </a:r>
          </a:p>
        </p:txBody>
      </p:sp>
      <p:sp>
        <p:nvSpPr>
          <p:cNvPr id="558" name="I"/>
          <p:cNvSpPr txBox="1"/>
          <p:nvPr/>
        </p:nvSpPr>
        <p:spPr>
          <a:xfrm>
            <a:off x="16191168" y="5379405"/>
            <a:ext cx="323097"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I</a:t>
            </a:r>
          </a:p>
        </p:txBody>
      </p:sp>
      <p:sp>
        <p:nvSpPr>
          <p:cNvPr id="559" name="E"/>
          <p:cNvSpPr txBox="1"/>
          <p:nvPr/>
        </p:nvSpPr>
        <p:spPr>
          <a:xfrm>
            <a:off x="16828963" y="5379405"/>
            <a:ext cx="492797"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E</a:t>
            </a:r>
          </a:p>
        </p:txBody>
      </p:sp>
      <p:sp>
        <p:nvSpPr>
          <p:cNvPr id="560" name="D"/>
          <p:cNvSpPr txBox="1"/>
          <p:nvPr/>
        </p:nvSpPr>
        <p:spPr>
          <a:xfrm>
            <a:off x="18172955" y="5379405"/>
            <a:ext cx="537506"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D</a:t>
            </a:r>
          </a:p>
        </p:txBody>
      </p:sp>
      <p:sp>
        <p:nvSpPr>
          <p:cNvPr id="561" name="R"/>
          <p:cNvSpPr txBox="1"/>
          <p:nvPr/>
        </p:nvSpPr>
        <p:spPr>
          <a:xfrm>
            <a:off x="20246378" y="5379405"/>
            <a:ext cx="528371"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R</a:t>
            </a:r>
          </a:p>
        </p:txBody>
      </p:sp>
      <p:sp>
        <p:nvSpPr>
          <p:cNvPr id="562" name="A"/>
          <p:cNvSpPr txBox="1"/>
          <p:nvPr/>
        </p:nvSpPr>
        <p:spPr>
          <a:xfrm>
            <a:off x="19529907" y="5379405"/>
            <a:ext cx="510584"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563" name="S"/>
          <p:cNvSpPr txBox="1"/>
          <p:nvPr/>
        </p:nvSpPr>
        <p:spPr>
          <a:xfrm>
            <a:off x="18897576" y="5379405"/>
            <a:ext cx="493278"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S</a:t>
            </a:r>
          </a:p>
        </p:txBody>
      </p:sp>
      <p:sp>
        <p:nvSpPr>
          <p:cNvPr id="564" name="V"/>
          <p:cNvSpPr txBox="1"/>
          <p:nvPr/>
        </p:nvSpPr>
        <p:spPr>
          <a:xfrm>
            <a:off x="17474276" y="5379405"/>
            <a:ext cx="484143"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V</a:t>
            </a:r>
          </a:p>
        </p:txBody>
      </p:sp>
      <p:sp>
        <p:nvSpPr>
          <p:cNvPr id="565" name="G"/>
          <p:cNvSpPr txBox="1"/>
          <p:nvPr/>
        </p:nvSpPr>
        <p:spPr>
          <a:xfrm>
            <a:off x="13103961" y="6440594"/>
            <a:ext cx="546159"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G</a:t>
            </a:r>
          </a:p>
        </p:txBody>
      </p:sp>
      <p:sp>
        <p:nvSpPr>
          <p:cNvPr id="566" name="C"/>
          <p:cNvSpPr txBox="1"/>
          <p:nvPr/>
        </p:nvSpPr>
        <p:spPr>
          <a:xfrm>
            <a:off x="13832906" y="6440594"/>
            <a:ext cx="537505"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C</a:t>
            </a:r>
          </a:p>
        </p:txBody>
      </p:sp>
      <p:sp>
        <p:nvSpPr>
          <p:cNvPr id="567" name="G"/>
          <p:cNvSpPr txBox="1"/>
          <p:nvPr/>
        </p:nvSpPr>
        <p:spPr>
          <a:xfrm>
            <a:off x="14578147" y="6440594"/>
            <a:ext cx="546159"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G</a:t>
            </a:r>
          </a:p>
        </p:txBody>
      </p:sp>
      <p:sp>
        <p:nvSpPr>
          <p:cNvPr id="568" name="R"/>
          <p:cNvSpPr txBox="1"/>
          <p:nvPr/>
        </p:nvSpPr>
        <p:spPr>
          <a:xfrm>
            <a:off x="15327717" y="6440594"/>
            <a:ext cx="528371"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R</a:t>
            </a:r>
          </a:p>
        </p:txBody>
      </p:sp>
      <p:sp>
        <p:nvSpPr>
          <p:cNvPr id="569" name="I"/>
          <p:cNvSpPr txBox="1"/>
          <p:nvPr/>
        </p:nvSpPr>
        <p:spPr>
          <a:xfrm>
            <a:off x="16171026" y="6440594"/>
            <a:ext cx="323097"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I</a:t>
            </a:r>
          </a:p>
        </p:txBody>
      </p:sp>
      <p:sp>
        <p:nvSpPr>
          <p:cNvPr id="570" name="E"/>
          <p:cNvSpPr txBox="1"/>
          <p:nvPr/>
        </p:nvSpPr>
        <p:spPr>
          <a:xfrm>
            <a:off x="16808822" y="6440594"/>
            <a:ext cx="492797"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E</a:t>
            </a:r>
          </a:p>
        </p:txBody>
      </p:sp>
      <p:sp>
        <p:nvSpPr>
          <p:cNvPr id="571" name="D"/>
          <p:cNvSpPr txBox="1"/>
          <p:nvPr/>
        </p:nvSpPr>
        <p:spPr>
          <a:xfrm>
            <a:off x="18152814" y="6440594"/>
            <a:ext cx="537506"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D</a:t>
            </a:r>
          </a:p>
        </p:txBody>
      </p:sp>
      <p:sp>
        <p:nvSpPr>
          <p:cNvPr id="572" name="D"/>
          <p:cNvSpPr txBox="1"/>
          <p:nvPr/>
        </p:nvSpPr>
        <p:spPr>
          <a:xfrm>
            <a:off x="20241810" y="6440594"/>
            <a:ext cx="537506"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D</a:t>
            </a:r>
          </a:p>
        </p:txBody>
      </p:sp>
      <p:sp>
        <p:nvSpPr>
          <p:cNvPr id="573" name="A"/>
          <p:cNvSpPr txBox="1"/>
          <p:nvPr/>
        </p:nvSpPr>
        <p:spPr>
          <a:xfrm>
            <a:off x="19529907" y="6440594"/>
            <a:ext cx="510584"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574" name="S"/>
          <p:cNvSpPr txBox="1"/>
          <p:nvPr/>
        </p:nvSpPr>
        <p:spPr>
          <a:xfrm>
            <a:off x="18897576" y="6440594"/>
            <a:ext cx="493278"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S</a:t>
            </a:r>
          </a:p>
        </p:txBody>
      </p:sp>
      <p:sp>
        <p:nvSpPr>
          <p:cNvPr id="575" name="V"/>
          <p:cNvSpPr txBox="1"/>
          <p:nvPr/>
        </p:nvSpPr>
        <p:spPr>
          <a:xfrm>
            <a:off x="17454136" y="6440594"/>
            <a:ext cx="484144"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V</a:t>
            </a:r>
          </a:p>
        </p:txBody>
      </p:sp>
      <p:sp>
        <p:nvSpPr>
          <p:cNvPr id="576" name="A"/>
          <p:cNvSpPr txBox="1"/>
          <p:nvPr/>
        </p:nvSpPr>
        <p:spPr>
          <a:xfrm>
            <a:off x="13121746" y="7495327"/>
            <a:ext cx="510584"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577" name="C"/>
          <p:cNvSpPr txBox="1"/>
          <p:nvPr/>
        </p:nvSpPr>
        <p:spPr>
          <a:xfrm>
            <a:off x="13832906" y="7495327"/>
            <a:ext cx="537505"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C</a:t>
            </a:r>
          </a:p>
        </p:txBody>
      </p:sp>
      <p:sp>
        <p:nvSpPr>
          <p:cNvPr id="578" name="G"/>
          <p:cNvSpPr txBox="1"/>
          <p:nvPr/>
        </p:nvSpPr>
        <p:spPr>
          <a:xfrm>
            <a:off x="14578147" y="7495327"/>
            <a:ext cx="546159"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G</a:t>
            </a:r>
          </a:p>
        </p:txBody>
      </p:sp>
      <p:sp>
        <p:nvSpPr>
          <p:cNvPr id="579" name="K"/>
          <p:cNvSpPr txBox="1"/>
          <p:nvPr/>
        </p:nvSpPr>
        <p:spPr>
          <a:xfrm>
            <a:off x="15327717" y="7495327"/>
            <a:ext cx="528371"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K</a:t>
            </a:r>
          </a:p>
        </p:txBody>
      </p:sp>
      <p:sp>
        <p:nvSpPr>
          <p:cNvPr id="580" name="L"/>
          <p:cNvSpPr txBox="1"/>
          <p:nvPr/>
        </p:nvSpPr>
        <p:spPr>
          <a:xfrm>
            <a:off x="16099395" y="7495327"/>
            <a:ext cx="466357"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L</a:t>
            </a:r>
          </a:p>
        </p:txBody>
      </p:sp>
      <p:sp>
        <p:nvSpPr>
          <p:cNvPr id="581" name="E"/>
          <p:cNvSpPr txBox="1"/>
          <p:nvPr/>
        </p:nvSpPr>
        <p:spPr>
          <a:xfrm>
            <a:off x="16808822" y="7495327"/>
            <a:ext cx="492797"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E</a:t>
            </a:r>
          </a:p>
        </p:txBody>
      </p:sp>
      <p:sp>
        <p:nvSpPr>
          <p:cNvPr id="582" name="D"/>
          <p:cNvSpPr txBox="1"/>
          <p:nvPr/>
        </p:nvSpPr>
        <p:spPr>
          <a:xfrm>
            <a:off x="18152814" y="7495327"/>
            <a:ext cx="537506"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D</a:t>
            </a:r>
          </a:p>
        </p:txBody>
      </p:sp>
      <p:sp>
        <p:nvSpPr>
          <p:cNvPr id="583" name="P"/>
          <p:cNvSpPr txBox="1"/>
          <p:nvPr/>
        </p:nvSpPr>
        <p:spPr>
          <a:xfrm>
            <a:off x="20259595" y="7495327"/>
            <a:ext cx="501932"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P</a:t>
            </a:r>
          </a:p>
        </p:txBody>
      </p:sp>
      <p:sp>
        <p:nvSpPr>
          <p:cNvPr id="584" name="I"/>
          <p:cNvSpPr txBox="1"/>
          <p:nvPr/>
        </p:nvSpPr>
        <p:spPr>
          <a:xfrm>
            <a:off x="19623650" y="7495327"/>
            <a:ext cx="323097"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I</a:t>
            </a:r>
          </a:p>
        </p:txBody>
      </p:sp>
      <p:sp>
        <p:nvSpPr>
          <p:cNvPr id="585" name="A"/>
          <p:cNvSpPr txBox="1"/>
          <p:nvPr/>
        </p:nvSpPr>
        <p:spPr>
          <a:xfrm>
            <a:off x="18888924" y="7495327"/>
            <a:ext cx="510585"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586" name="I"/>
          <p:cNvSpPr txBox="1"/>
          <p:nvPr/>
        </p:nvSpPr>
        <p:spPr>
          <a:xfrm>
            <a:off x="17534656" y="7495327"/>
            <a:ext cx="323097"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I</a:t>
            </a:r>
          </a:p>
        </p:txBody>
      </p:sp>
      <p:sp>
        <p:nvSpPr>
          <p:cNvPr id="587" name="A"/>
          <p:cNvSpPr txBox="1"/>
          <p:nvPr/>
        </p:nvSpPr>
        <p:spPr>
          <a:xfrm>
            <a:off x="13121746" y="8562971"/>
            <a:ext cx="510584"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588" name="C"/>
          <p:cNvSpPr txBox="1"/>
          <p:nvPr/>
        </p:nvSpPr>
        <p:spPr>
          <a:xfrm>
            <a:off x="13832906" y="8562971"/>
            <a:ext cx="537505"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C</a:t>
            </a:r>
          </a:p>
        </p:txBody>
      </p:sp>
      <p:sp>
        <p:nvSpPr>
          <p:cNvPr id="589" name="A"/>
          <p:cNvSpPr txBox="1"/>
          <p:nvPr/>
        </p:nvSpPr>
        <p:spPr>
          <a:xfrm>
            <a:off x="14595933" y="8562971"/>
            <a:ext cx="510585"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590" name="K"/>
          <p:cNvSpPr txBox="1"/>
          <p:nvPr/>
        </p:nvSpPr>
        <p:spPr>
          <a:xfrm>
            <a:off x="15327717" y="8562971"/>
            <a:ext cx="528371"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K</a:t>
            </a:r>
          </a:p>
        </p:txBody>
      </p:sp>
      <p:sp>
        <p:nvSpPr>
          <p:cNvPr id="591" name="L"/>
          <p:cNvSpPr txBox="1"/>
          <p:nvPr/>
        </p:nvSpPr>
        <p:spPr>
          <a:xfrm>
            <a:off x="16099395" y="8562971"/>
            <a:ext cx="466357"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L</a:t>
            </a:r>
          </a:p>
        </p:txBody>
      </p:sp>
      <p:sp>
        <p:nvSpPr>
          <p:cNvPr id="592" name="E"/>
          <p:cNvSpPr txBox="1"/>
          <p:nvPr/>
        </p:nvSpPr>
        <p:spPr>
          <a:xfrm>
            <a:off x="16808822" y="8562971"/>
            <a:ext cx="492797"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E</a:t>
            </a:r>
          </a:p>
        </p:txBody>
      </p:sp>
      <p:sp>
        <p:nvSpPr>
          <p:cNvPr id="593" name="D"/>
          <p:cNvSpPr txBox="1"/>
          <p:nvPr/>
        </p:nvSpPr>
        <p:spPr>
          <a:xfrm>
            <a:off x="18152814" y="8562971"/>
            <a:ext cx="537506"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D</a:t>
            </a:r>
          </a:p>
        </p:txBody>
      </p:sp>
      <p:sp>
        <p:nvSpPr>
          <p:cNvPr id="594" name="P"/>
          <p:cNvSpPr txBox="1"/>
          <p:nvPr/>
        </p:nvSpPr>
        <p:spPr>
          <a:xfrm>
            <a:off x="20259595" y="8562971"/>
            <a:ext cx="501932"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P</a:t>
            </a:r>
          </a:p>
        </p:txBody>
      </p:sp>
      <p:sp>
        <p:nvSpPr>
          <p:cNvPr id="595" name="I"/>
          <p:cNvSpPr txBox="1"/>
          <p:nvPr/>
        </p:nvSpPr>
        <p:spPr>
          <a:xfrm>
            <a:off x="19623650" y="8562971"/>
            <a:ext cx="323097"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I</a:t>
            </a:r>
          </a:p>
        </p:txBody>
      </p:sp>
      <p:sp>
        <p:nvSpPr>
          <p:cNvPr id="596" name="A"/>
          <p:cNvSpPr txBox="1"/>
          <p:nvPr/>
        </p:nvSpPr>
        <p:spPr>
          <a:xfrm>
            <a:off x="18875461" y="8562971"/>
            <a:ext cx="537506"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597" name="-"/>
          <p:cNvSpPr txBox="1"/>
          <p:nvPr/>
        </p:nvSpPr>
        <p:spPr>
          <a:xfrm>
            <a:off x="17507735" y="8562971"/>
            <a:ext cx="376940" cy="74421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t>
            </a:r>
          </a:p>
        </p:txBody>
      </p:sp>
      <p:sp>
        <p:nvSpPr>
          <p:cNvPr id="598" name="G"/>
          <p:cNvSpPr txBox="1"/>
          <p:nvPr/>
        </p:nvSpPr>
        <p:spPr>
          <a:xfrm>
            <a:off x="13103961" y="9617705"/>
            <a:ext cx="546159"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G</a:t>
            </a:r>
          </a:p>
        </p:txBody>
      </p:sp>
      <p:sp>
        <p:nvSpPr>
          <p:cNvPr id="599" name="C"/>
          <p:cNvSpPr txBox="1"/>
          <p:nvPr/>
        </p:nvSpPr>
        <p:spPr>
          <a:xfrm>
            <a:off x="13832906" y="9617705"/>
            <a:ext cx="537505"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C</a:t>
            </a:r>
          </a:p>
        </p:txBody>
      </p:sp>
      <p:sp>
        <p:nvSpPr>
          <p:cNvPr id="600" name="R"/>
          <p:cNvSpPr txBox="1"/>
          <p:nvPr/>
        </p:nvSpPr>
        <p:spPr>
          <a:xfrm>
            <a:off x="14587041" y="9617705"/>
            <a:ext cx="528372"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R</a:t>
            </a:r>
          </a:p>
        </p:txBody>
      </p:sp>
      <p:sp>
        <p:nvSpPr>
          <p:cNvPr id="601" name="K"/>
          <p:cNvSpPr txBox="1"/>
          <p:nvPr/>
        </p:nvSpPr>
        <p:spPr>
          <a:xfrm>
            <a:off x="15327717" y="9617705"/>
            <a:ext cx="528371"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K</a:t>
            </a:r>
          </a:p>
        </p:txBody>
      </p:sp>
      <p:sp>
        <p:nvSpPr>
          <p:cNvPr id="602" name="K"/>
          <p:cNvSpPr txBox="1"/>
          <p:nvPr/>
        </p:nvSpPr>
        <p:spPr>
          <a:xfrm>
            <a:off x="16068389" y="9617705"/>
            <a:ext cx="528372"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K</a:t>
            </a:r>
          </a:p>
        </p:txBody>
      </p:sp>
      <p:sp>
        <p:nvSpPr>
          <p:cNvPr id="603" name="E"/>
          <p:cNvSpPr txBox="1"/>
          <p:nvPr/>
        </p:nvSpPr>
        <p:spPr>
          <a:xfrm>
            <a:off x="16808822" y="9617705"/>
            <a:ext cx="492797"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E</a:t>
            </a:r>
          </a:p>
        </p:txBody>
      </p:sp>
      <p:sp>
        <p:nvSpPr>
          <p:cNvPr id="604" name="D"/>
          <p:cNvSpPr txBox="1"/>
          <p:nvPr/>
        </p:nvSpPr>
        <p:spPr>
          <a:xfrm>
            <a:off x="18152814" y="9617705"/>
            <a:ext cx="537506"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D</a:t>
            </a:r>
          </a:p>
        </p:txBody>
      </p:sp>
      <p:sp>
        <p:nvSpPr>
          <p:cNvPr id="605" name="P"/>
          <p:cNvSpPr txBox="1"/>
          <p:nvPr/>
        </p:nvSpPr>
        <p:spPr>
          <a:xfrm>
            <a:off x="20259595" y="9617705"/>
            <a:ext cx="501932"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P</a:t>
            </a:r>
          </a:p>
        </p:txBody>
      </p:sp>
      <p:sp>
        <p:nvSpPr>
          <p:cNvPr id="606" name="I"/>
          <p:cNvSpPr txBox="1"/>
          <p:nvPr/>
        </p:nvSpPr>
        <p:spPr>
          <a:xfrm>
            <a:off x="19623650" y="9617705"/>
            <a:ext cx="323097"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I</a:t>
            </a:r>
          </a:p>
        </p:txBody>
      </p:sp>
      <p:sp>
        <p:nvSpPr>
          <p:cNvPr id="607" name="A"/>
          <p:cNvSpPr txBox="1"/>
          <p:nvPr/>
        </p:nvSpPr>
        <p:spPr>
          <a:xfrm>
            <a:off x="18888924" y="9617705"/>
            <a:ext cx="510585"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A</a:t>
            </a:r>
          </a:p>
        </p:txBody>
      </p:sp>
      <p:sp>
        <p:nvSpPr>
          <p:cNvPr id="608" name="L"/>
          <p:cNvSpPr txBox="1"/>
          <p:nvPr/>
        </p:nvSpPr>
        <p:spPr>
          <a:xfrm>
            <a:off x="17463027" y="9617705"/>
            <a:ext cx="466356" cy="74422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600">
                <a:latin typeface="Product Sans"/>
                <a:ea typeface="Product Sans"/>
                <a:cs typeface="Product Sans"/>
                <a:sym typeface="Product Sans"/>
              </a:defRPr>
            </a:lvl1pPr>
          </a:lstStyle>
          <a:p>
            <a:pPr/>
            <a:r>
              <a:t>L</a:t>
            </a:r>
          </a:p>
        </p:txBody>
      </p:sp>
      <p:grpSp>
        <p:nvGrpSpPr>
          <p:cNvPr id="635" name="Group"/>
          <p:cNvGrpSpPr/>
          <p:nvPr/>
        </p:nvGrpSpPr>
        <p:grpSpPr>
          <a:xfrm>
            <a:off x="3680997" y="4587328"/>
            <a:ext cx="17102099" cy="6603940"/>
            <a:chOff x="0" y="0"/>
            <a:chExt cx="17102098" cy="6603938"/>
          </a:xfrm>
        </p:grpSpPr>
        <p:sp>
          <p:nvSpPr>
            <p:cNvPr id="609" name="Rectangle"/>
            <p:cNvSpPr/>
            <p:nvPr/>
          </p:nvSpPr>
          <p:spPr>
            <a:xfrm rot="16200000">
              <a:off x="1308711" y="3330102"/>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10" name="Rectangle"/>
            <p:cNvSpPr/>
            <p:nvPr/>
          </p:nvSpPr>
          <p:spPr>
            <a:xfrm rot="16200000">
              <a:off x="1305092" y="3969067"/>
              <a:ext cx="433596" cy="11684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11" name="Rectangle"/>
            <p:cNvSpPr/>
            <p:nvPr/>
          </p:nvSpPr>
          <p:spPr>
            <a:xfrm rot="16200000">
              <a:off x="1305092" y="4604288"/>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12" name="Rectangle"/>
            <p:cNvSpPr/>
            <p:nvPr/>
          </p:nvSpPr>
          <p:spPr>
            <a:xfrm rot="16200000">
              <a:off x="1312328" y="5231390"/>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13" name="Scissors"/>
            <p:cNvSpPr/>
            <p:nvPr/>
          </p:nvSpPr>
          <p:spPr>
            <a:xfrm flipH="1" rot="10800000">
              <a:off x="0" y="5084879"/>
              <a:ext cx="1677962" cy="1519060"/>
            </a:xfrm>
            <a:custGeom>
              <a:avLst/>
              <a:gdLst/>
              <a:ahLst/>
              <a:cxnLst>
                <a:cxn ang="0">
                  <a:pos x="wd2" y="hd2"/>
                </a:cxn>
                <a:cxn ang="5400000">
                  <a:pos x="wd2" y="hd2"/>
                </a:cxn>
                <a:cxn ang="10800000">
                  <a:pos x="wd2" y="hd2"/>
                </a:cxn>
                <a:cxn ang="16200000">
                  <a:pos x="wd2" y="hd2"/>
                </a:cxn>
              </a:cxnLst>
              <a:rect l="0" t="0" r="r" b="b"/>
              <a:pathLst>
                <a:path w="21506" h="21600" fill="norm" stroke="1" extrusionOk="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14" name="Rectangle"/>
            <p:cNvSpPr/>
            <p:nvPr/>
          </p:nvSpPr>
          <p:spPr>
            <a:xfrm rot="16200000">
              <a:off x="1308709" y="793594"/>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15" name="Rectangle"/>
            <p:cNvSpPr/>
            <p:nvPr/>
          </p:nvSpPr>
          <p:spPr>
            <a:xfrm rot="16200000">
              <a:off x="1305090" y="1432558"/>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16" name="Rectangle"/>
            <p:cNvSpPr/>
            <p:nvPr/>
          </p:nvSpPr>
          <p:spPr>
            <a:xfrm rot="16200000">
              <a:off x="1305090" y="2067779"/>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17" name="Rectangle"/>
            <p:cNvSpPr/>
            <p:nvPr/>
          </p:nvSpPr>
          <p:spPr>
            <a:xfrm rot="16200000">
              <a:off x="1312328" y="2694882"/>
              <a:ext cx="433596" cy="11684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18" name="Rectangle"/>
            <p:cNvSpPr/>
            <p:nvPr/>
          </p:nvSpPr>
          <p:spPr>
            <a:xfrm rot="16200000">
              <a:off x="1308711" y="158373"/>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19" name="Rectangle"/>
            <p:cNvSpPr/>
            <p:nvPr/>
          </p:nvSpPr>
          <p:spPr>
            <a:xfrm rot="10800000">
              <a:off x="10925040" y="2736835"/>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20" name="Rectangle"/>
            <p:cNvSpPr/>
            <p:nvPr/>
          </p:nvSpPr>
          <p:spPr>
            <a:xfrm rot="10800000">
              <a:off x="11565267" y="2733275"/>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21" name="Rectangle"/>
            <p:cNvSpPr/>
            <p:nvPr/>
          </p:nvSpPr>
          <p:spPr>
            <a:xfrm rot="10800000">
              <a:off x="12200490" y="2733275"/>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22" name="Rectangle"/>
            <p:cNvSpPr/>
            <p:nvPr/>
          </p:nvSpPr>
          <p:spPr>
            <a:xfrm rot="10800000">
              <a:off x="12827590" y="2731915"/>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23" name="Rectangle"/>
            <p:cNvSpPr/>
            <p:nvPr/>
          </p:nvSpPr>
          <p:spPr>
            <a:xfrm rot="10800000">
              <a:off x="8389794" y="2735534"/>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24" name="Rectangle"/>
            <p:cNvSpPr/>
            <p:nvPr/>
          </p:nvSpPr>
          <p:spPr>
            <a:xfrm rot="10800000">
              <a:off x="9028761" y="2733275"/>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25" name="Rectangle"/>
            <p:cNvSpPr/>
            <p:nvPr/>
          </p:nvSpPr>
          <p:spPr>
            <a:xfrm rot="10800000">
              <a:off x="9665282" y="2731812"/>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26" name="Rectangle"/>
            <p:cNvSpPr/>
            <p:nvPr/>
          </p:nvSpPr>
          <p:spPr>
            <a:xfrm rot="10800000">
              <a:off x="10284810" y="2733275"/>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27" name="Rectangle"/>
            <p:cNvSpPr/>
            <p:nvPr/>
          </p:nvSpPr>
          <p:spPr>
            <a:xfrm rot="10800000">
              <a:off x="7754573" y="2735534"/>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28" name="Rectangle"/>
            <p:cNvSpPr/>
            <p:nvPr/>
          </p:nvSpPr>
          <p:spPr>
            <a:xfrm rot="10800000">
              <a:off x="16668503" y="2731203"/>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29" name="Rectangle"/>
            <p:cNvSpPr/>
            <p:nvPr/>
          </p:nvSpPr>
          <p:spPr>
            <a:xfrm rot="10800000">
              <a:off x="14131991" y="2731203"/>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30" name="Rectangle"/>
            <p:cNvSpPr/>
            <p:nvPr/>
          </p:nvSpPr>
          <p:spPr>
            <a:xfrm rot="10800000">
              <a:off x="14770957" y="2734820"/>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31" name="Rectangle"/>
            <p:cNvSpPr/>
            <p:nvPr/>
          </p:nvSpPr>
          <p:spPr>
            <a:xfrm rot="10800000">
              <a:off x="15406175" y="2734820"/>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32" name="Rectangle"/>
            <p:cNvSpPr/>
            <p:nvPr/>
          </p:nvSpPr>
          <p:spPr>
            <a:xfrm rot="10800000">
              <a:off x="16033281" y="2733460"/>
              <a:ext cx="433596"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33" name="Rectangle"/>
            <p:cNvSpPr/>
            <p:nvPr/>
          </p:nvSpPr>
          <p:spPr>
            <a:xfrm rot="10800000">
              <a:off x="13496773" y="2731203"/>
              <a:ext cx="433595" cy="116849"/>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34" name="Scissors"/>
            <p:cNvSpPr/>
            <p:nvPr/>
          </p:nvSpPr>
          <p:spPr>
            <a:xfrm flipH="1" rot="10800000">
              <a:off x="5985712" y="2296056"/>
              <a:ext cx="1677963" cy="1519059"/>
            </a:xfrm>
            <a:custGeom>
              <a:avLst/>
              <a:gdLst/>
              <a:ahLst/>
              <a:cxnLst>
                <a:cxn ang="0">
                  <a:pos x="wd2" y="hd2"/>
                </a:cxn>
                <a:cxn ang="5400000">
                  <a:pos x="wd2" y="hd2"/>
                </a:cxn>
                <a:cxn ang="10800000">
                  <a:pos x="wd2" y="hd2"/>
                </a:cxn>
                <a:cxn ang="16200000">
                  <a:pos x="wd2" y="hd2"/>
                </a:cxn>
              </a:cxnLst>
              <a:rect l="0" t="0" r="r" b="b"/>
              <a:pathLst>
                <a:path w="21506" h="21600" fill="norm" stroke="1" extrusionOk="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636" name="Conserved Positions…"/>
          <p:cNvSpPr txBox="1"/>
          <p:nvPr/>
        </p:nvSpPr>
        <p:spPr>
          <a:xfrm>
            <a:off x="12999503" y="705081"/>
            <a:ext cx="5184798" cy="133713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p>
            <a:pPr algn="ctr" defTabSz="203328">
              <a:lnSpc>
                <a:spcPct val="100000"/>
              </a:lnSpc>
              <a:spcBef>
                <a:spcPts val="0"/>
              </a:spcBef>
              <a:defRPr b="1" sz="3400">
                <a:latin typeface="Product Sans"/>
                <a:ea typeface="Product Sans"/>
                <a:cs typeface="Product Sans"/>
                <a:sym typeface="Product Sans"/>
              </a:defRPr>
            </a:pPr>
            <a:r>
              <a:t>Conserved Positions </a:t>
            </a:r>
          </a:p>
          <a:p>
            <a:pPr algn="ctr" defTabSz="203328">
              <a:lnSpc>
                <a:spcPct val="100000"/>
              </a:lnSpc>
              <a:spcBef>
                <a:spcPts val="0"/>
              </a:spcBef>
              <a:defRPr b="1" sz="3400">
                <a:latin typeface="Product Sans"/>
                <a:ea typeface="Product Sans"/>
                <a:cs typeface="Product Sans"/>
                <a:sym typeface="Product Sans"/>
              </a:defRPr>
            </a:pPr>
            <a:r>
              <a:t>(ScoreCons)</a:t>
            </a:r>
          </a:p>
        </p:txBody>
      </p:sp>
      <p:sp>
        <p:nvSpPr>
          <p:cNvPr id="637" name="Arrow"/>
          <p:cNvSpPr/>
          <p:nvPr/>
        </p:nvSpPr>
        <p:spPr>
          <a:xfrm rot="5400000">
            <a:off x="13554733" y="2415523"/>
            <a:ext cx="1042684" cy="466357"/>
          </a:xfrm>
          <a:prstGeom prst="rightArrow">
            <a:avLst>
              <a:gd name="adj1" fmla="val 32000"/>
              <a:gd name="adj2" fmla="val 143092"/>
            </a:avLst>
          </a:prstGeom>
          <a:solidFill>
            <a:srgbClr val="0000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38" name="Arrow"/>
          <p:cNvSpPr/>
          <p:nvPr/>
        </p:nvSpPr>
        <p:spPr>
          <a:xfrm rot="5400000">
            <a:off x="16551955" y="2412526"/>
            <a:ext cx="1042683" cy="466357"/>
          </a:xfrm>
          <a:prstGeom prst="rightArrow">
            <a:avLst>
              <a:gd name="adj1" fmla="val 32000"/>
              <a:gd name="adj2" fmla="val 143092"/>
            </a:avLst>
          </a:prstGeom>
          <a:solidFill>
            <a:srgbClr val="0000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39" name="Specificity Determining Positions"/>
          <p:cNvSpPr txBox="1"/>
          <p:nvPr/>
        </p:nvSpPr>
        <p:spPr>
          <a:xfrm>
            <a:off x="13115842" y="11185262"/>
            <a:ext cx="7914907" cy="1337129"/>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400">
                <a:latin typeface="Product Sans"/>
                <a:ea typeface="Product Sans"/>
                <a:cs typeface="Product Sans"/>
                <a:sym typeface="Product Sans"/>
              </a:defRPr>
            </a:lvl1pPr>
          </a:lstStyle>
          <a:p>
            <a:pPr/>
            <a:r>
              <a:t>Specificity Determining Positions</a:t>
            </a:r>
          </a:p>
        </p:txBody>
      </p:sp>
      <p:sp>
        <p:nvSpPr>
          <p:cNvPr id="640" name="Arrow"/>
          <p:cNvSpPr/>
          <p:nvPr/>
        </p:nvSpPr>
        <p:spPr>
          <a:xfrm flipH="1" rot="5400000">
            <a:off x="15070560" y="10719901"/>
            <a:ext cx="1042684" cy="466357"/>
          </a:xfrm>
          <a:prstGeom prst="rightArrow">
            <a:avLst>
              <a:gd name="adj1" fmla="val 32000"/>
              <a:gd name="adj2" fmla="val 143092"/>
            </a:avLst>
          </a:prstGeom>
          <a:solidFill>
            <a:srgbClr val="0000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41" name="Arrow"/>
          <p:cNvSpPr/>
          <p:nvPr/>
        </p:nvSpPr>
        <p:spPr>
          <a:xfrm flipH="1" rot="5400000">
            <a:off x="19274614" y="10719901"/>
            <a:ext cx="1042683" cy="466357"/>
          </a:xfrm>
          <a:prstGeom prst="rightArrow">
            <a:avLst>
              <a:gd name="adj1" fmla="val 32000"/>
              <a:gd name="adj2" fmla="val 143092"/>
            </a:avLst>
          </a:prstGeom>
          <a:solidFill>
            <a:srgbClr val="0000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42" name="FunFHMMER"/>
          <p:cNvSpPr txBox="1"/>
          <p:nvPr/>
        </p:nvSpPr>
        <p:spPr>
          <a:xfrm>
            <a:off x="3155179" y="1360344"/>
            <a:ext cx="4988094" cy="1091335"/>
          </a:xfrm>
          <a:prstGeom prst="rect">
            <a:avLst/>
          </a:prstGeom>
          <a:ln w="12700">
            <a:miter lim="400000"/>
          </a:ln>
          <a:extLst>
            <a:ext uri="{C572A759-6A51-4108-AA02-DFA0A04FC94B}">
              <ma14:wrappingTextBoxFlag xmlns:ma14="http://schemas.microsoft.com/office/mac/drawingml/2011/main" val="1"/>
            </a:ext>
          </a:extLst>
        </p:spPr>
        <p:txBody>
          <a:bodyPr lIns="47625" tIns="47625" rIns="47625" bIns="47625" anchor="ctr"/>
          <a:lstStyle>
            <a:lvl1pPr algn="ctr" defTabSz="821531">
              <a:lnSpc>
                <a:spcPct val="100000"/>
              </a:lnSpc>
              <a:spcBef>
                <a:spcPts val="0"/>
              </a:spcBef>
              <a:defRPr b="1" sz="5800">
                <a:latin typeface="Product Sans"/>
                <a:ea typeface="Product Sans"/>
                <a:cs typeface="Product Sans"/>
                <a:sym typeface="Product Sans"/>
              </a:defRPr>
            </a:lvl1pPr>
          </a:lstStyle>
          <a:p>
            <a:pPr/>
            <a:r>
              <a:t>FunFHMMER</a:t>
            </a:r>
          </a:p>
        </p:txBody>
      </p:sp>
      <p:sp>
        <p:nvSpPr>
          <p:cNvPr id="643" name="Important for folding"/>
          <p:cNvSpPr txBox="1"/>
          <p:nvPr/>
        </p:nvSpPr>
        <p:spPr>
          <a:xfrm>
            <a:off x="18003994" y="1501795"/>
            <a:ext cx="5680558"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Important for folding</a:t>
            </a:r>
          </a:p>
        </p:txBody>
      </p:sp>
      <p:sp>
        <p:nvSpPr>
          <p:cNvPr id="644" name="Important for Function"/>
          <p:cNvSpPr txBox="1"/>
          <p:nvPr/>
        </p:nvSpPr>
        <p:spPr>
          <a:xfrm>
            <a:off x="13954946" y="12405946"/>
            <a:ext cx="620054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Important for Function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635"/>
                                        </p:tgtEl>
                                        <p:attrNameLst>
                                          <p:attrName>style.visibility</p:attrName>
                                        </p:attrNameLst>
                                      </p:cBhvr>
                                      <p:to>
                                        <p:strVal val="visible"/>
                                      </p:to>
                                    </p:set>
                                    <p:animEffect filter="box(out)" transition="in">
                                      <p:cBhvr>
                                        <p:cTn id="7" dur="800"/>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5"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55" name="Group"/>
          <p:cNvGrpSpPr/>
          <p:nvPr/>
        </p:nvGrpSpPr>
        <p:grpSpPr>
          <a:xfrm>
            <a:off x="3073592" y="436804"/>
            <a:ext cx="14017034" cy="12842391"/>
            <a:chOff x="0" y="0"/>
            <a:chExt cx="14017033" cy="12842389"/>
          </a:xfrm>
        </p:grpSpPr>
        <p:sp>
          <p:nvSpPr>
            <p:cNvPr id="648" name="Line"/>
            <p:cNvSpPr/>
            <p:nvPr/>
          </p:nvSpPr>
          <p:spPr>
            <a:xfrm flipH="1" flipV="1">
              <a:off x="98263" y="51285"/>
              <a:ext cx="4177065" cy="4639700"/>
            </a:xfrm>
            <a:prstGeom prst="line">
              <a:avLst/>
            </a:prstGeom>
            <a:noFill/>
            <a:ln w="3175" cap="flat">
              <a:solidFill>
                <a:srgbClr val="000000"/>
              </a:solidFill>
              <a:prstDash val="sysDot"/>
              <a:miter lim="400000"/>
            </a:ln>
            <a:effectLst/>
          </p:spPr>
          <p:txBody>
            <a:bodyPr wrap="square" lIns="47625" tIns="47625" rIns="47625" bIns="47625"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pic>
          <p:nvPicPr>
            <p:cNvPr id="649" name="B26cehivwQZ1fslmivL5Zg.png" descr="B26cehivwQZ1fslmivL5Zg.png"/>
            <p:cNvPicPr>
              <a:picLocks noChangeAspect="1"/>
            </p:cNvPicPr>
            <p:nvPr/>
          </p:nvPicPr>
          <p:blipFill>
            <a:blip r:embed="rId3">
              <a:extLst/>
            </a:blip>
            <a:srcRect l="13324" t="4952" r="42945" b="4952"/>
            <a:stretch>
              <a:fillRect/>
            </a:stretch>
          </p:blipFill>
          <p:spPr>
            <a:xfrm>
              <a:off x="3734865" y="2371937"/>
              <a:ext cx="10282169" cy="10470453"/>
            </a:xfrm>
            <a:prstGeom prst="rect">
              <a:avLst/>
            </a:prstGeom>
            <a:ln w="12700" cap="flat">
              <a:noFill/>
              <a:miter lim="400000"/>
            </a:ln>
            <a:effectLst/>
          </p:spPr>
        </p:pic>
        <p:pic>
          <p:nvPicPr>
            <p:cNvPr id="650" name="Screen Shot 2019-06-06 at 3.18.33 PM.png" descr="Screen Shot 2019-06-06 at 3.18.33 PM.png"/>
            <p:cNvPicPr>
              <a:picLocks noChangeAspect="1"/>
            </p:cNvPicPr>
            <p:nvPr/>
          </p:nvPicPr>
          <p:blipFill>
            <a:blip r:embed="rId4">
              <a:extLst/>
            </a:blip>
            <a:stretch>
              <a:fillRect/>
            </a:stretch>
          </p:blipFill>
          <p:spPr>
            <a:xfrm>
              <a:off x="10609" y="0"/>
              <a:ext cx="5449142" cy="3827072"/>
            </a:xfrm>
            <a:prstGeom prst="rect">
              <a:avLst/>
            </a:prstGeom>
            <a:ln w="3175" cap="flat">
              <a:solidFill>
                <a:srgbClr val="000000"/>
              </a:solidFill>
              <a:prstDash val="sysDot"/>
              <a:miter lim="400000"/>
            </a:ln>
            <a:effectLst/>
          </p:spPr>
        </p:pic>
        <p:sp>
          <p:nvSpPr>
            <p:cNvPr id="651" name="Line"/>
            <p:cNvSpPr/>
            <p:nvPr/>
          </p:nvSpPr>
          <p:spPr>
            <a:xfrm flipH="1" flipV="1">
              <a:off x="5481851" y="4714"/>
              <a:ext cx="505503" cy="4684513"/>
            </a:xfrm>
            <a:prstGeom prst="line">
              <a:avLst/>
            </a:prstGeom>
            <a:noFill/>
            <a:ln w="3175" cap="flat">
              <a:solidFill>
                <a:srgbClr val="000000"/>
              </a:solidFill>
              <a:prstDash val="sysDot"/>
              <a:miter lim="400000"/>
            </a:ln>
            <a:effectLst/>
          </p:spPr>
          <p:txBody>
            <a:bodyPr wrap="square" lIns="47625" tIns="47625" rIns="47625" bIns="47625"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652" name="Line"/>
            <p:cNvSpPr/>
            <p:nvPr/>
          </p:nvSpPr>
          <p:spPr>
            <a:xfrm flipH="1" flipV="1">
              <a:off x="5477223" y="3826459"/>
              <a:ext cx="557334" cy="2046111"/>
            </a:xfrm>
            <a:prstGeom prst="line">
              <a:avLst/>
            </a:prstGeom>
            <a:noFill/>
            <a:ln w="3175" cap="flat">
              <a:solidFill>
                <a:srgbClr val="000000"/>
              </a:solidFill>
              <a:prstDash val="sysDot"/>
              <a:miter lim="400000"/>
            </a:ln>
            <a:effectLst/>
          </p:spPr>
          <p:txBody>
            <a:bodyPr wrap="square" lIns="47625" tIns="47625" rIns="47625" bIns="47625"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653" name="Line"/>
            <p:cNvSpPr/>
            <p:nvPr/>
          </p:nvSpPr>
          <p:spPr>
            <a:xfrm flipH="1" flipV="1">
              <a:off x="-1" y="3816726"/>
              <a:ext cx="4282750" cy="2065578"/>
            </a:xfrm>
            <a:prstGeom prst="line">
              <a:avLst/>
            </a:prstGeom>
            <a:noFill/>
            <a:ln w="3175" cap="flat">
              <a:solidFill>
                <a:srgbClr val="000000"/>
              </a:solidFill>
              <a:prstDash val="sysDot"/>
              <a:miter lim="400000"/>
            </a:ln>
            <a:effectLst/>
          </p:spPr>
          <p:txBody>
            <a:bodyPr wrap="square" lIns="47625" tIns="47625" rIns="47625" bIns="47625"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654" name="Rectangle"/>
            <p:cNvSpPr/>
            <p:nvPr/>
          </p:nvSpPr>
          <p:spPr>
            <a:xfrm>
              <a:off x="4278243" y="4670887"/>
              <a:ext cx="1708977" cy="1199635"/>
            </a:xfrm>
            <a:prstGeom prst="rect">
              <a:avLst/>
            </a:prstGeom>
            <a:noFill/>
            <a:ln w="3175" cap="flat">
              <a:solidFill>
                <a:srgbClr val="000000"/>
              </a:solidFill>
              <a:prstDash val="sysDot"/>
              <a:miter lim="400000"/>
            </a:ln>
            <a:effectLst/>
          </p:spPr>
          <p:txBody>
            <a:bodyPr wrap="square" lIns="47625" tIns="47625" rIns="47625" bIns="47625"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grpSp>
      <p:sp>
        <p:nvSpPr>
          <p:cNvPr id="656" name="12 Massive SuperFamilies, too large to handle"/>
          <p:cNvSpPr txBox="1"/>
          <p:nvPr/>
        </p:nvSpPr>
        <p:spPr>
          <a:xfrm>
            <a:off x="10763351" y="483880"/>
            <a:ext cx="1206368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12 Massive SuperFamilies, too large to handle </a:t>
            </a:r>
          </a:p>
        </p:txBody>
      </p:sp>
      <p:sp>
        <p:nvSpPr>
          <p:cNvPr id="657" name="~6 months on the UCL HPC"/>
          <p:cNvSpPr txBox="1"/>
          <p:nvPr/>
        </p:nvSpPr>
        <p:spPr>
          <a:xfrm>
            <a:off x="15335617" y="1640620"/>
            <a:ext cx="730514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~6 months on the UCL HPC</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A"/>
          <p:cNvSpPr/>
          <p:nvPr/>
        </p:nvSpPr>
        <p:spPr>
          <a:xfrm>
            <a:off x="7807479" y="5840185"/>
            <a:ext cx="1328461" cy="707906"/>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662" name="A"/>
          <p:cNvSpPr/>
          <p:nvPr/>
        </p:nvSpPr>
        <p:spPr>
          <a:xfrm>
            <a:off x="7807479" y="4541011"/>
            <a:ext cx="1328461" cy="707907"/>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663" name="B"/>
          <p:cNvSpPr/>
          <p:nvPr/>
        </p:nvSpPr>
        <p:spPr>
          <a:xfrm>
            <a:off x="9518358" y="3171199"/>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664" name="B"/>
          <p:cNvSpPr/>
          <p:nvPr/>
        </p:nvSpPr>
        <p:spPr>
          <a:xfrm>
            <a:off x="9518358" y="4541011"/>
            <a:ext cx="2569579" cy="707907"/>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665" name="B"/>
          <p:cNvSpPr/>
          <p:nvPr/>
        </p:nvSpPr>
        <p:spPr>
          <a:xfrm>
            <a:off x="9518358" y="5840185"/>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666" name="B"/>
          <p:cNvSpPr/>
          <p:nvPr/>
        </p:nvSpPr>
        <p:spPr>
          <a:xfrm>
            <a:off x="9518358" y="2176510"/>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667" name="B"/>
          <p:cNvSpPr/>
          <p:nvPr/>
        </p:nvSpPr>
        <p:spPr>
          <a:xfrm>
            <a:off x="9518358" y="7139357"/>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668" name="B"/>
          <p:cNvSpPr/>
          <p:nvPr/>
        </p:nvSpPr>
        <p:spPr>
          <a:xfrm>
            <a:off x="9518358" y="8436333"/>
            <a:ext cx="2569579" cy="707907"/>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669" name="B"/>
          <p:cNvSpPr/>
          <p:nvPr/>
        </p:nvSpPr>
        <p:spPr>
          <a:xfrm>
            <a:off x="9518358" y="9737702"/>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670" name="A"/>
          <p:cNvSpPr/>
          <p:nvPr/>
        </p:nvSpPr>
        <p:spPr>
          <a:xfrm>
            <a:off x="12439499" y="7139357"/>
            <a:ext cx="2569579" cy="707906"/>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671" name="A"/>
          <p:cNvSpPr/>
          <p:nvPr/>
        </p:nvSpPr>
        <p:spPr>
          <a:xfrm>
            <a:off x="12470356" y="8436333"/>
            <a:ext cx="2569579" cy="707907"/>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672" name="B1"/>
          <p:cNvSpPr/>
          <p:nvPr/>
        </p:nvSpPr>
        <p:spPr>
          <a:xfrm>
            <a:off x="12470356" y="9737702"/>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B1</a:t>
            </a:r>
          </a:p>
        </p:txBody>
      </p:sp>
      <p:sp>
        <p:nvSpPr>
          <p:cNvPr id="673" name="B"/>
          <p:cNvSpPr/>
          <p:nvPr/>
        </p:nvSpPr>
        <p:spPr>
          <a:xfrm>
            <a:off x="9518358" y="11032487"/>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674" name="B"/>
          <p:cNvSpPr/>
          <p:nvPr/>
        </p:nvSpPr>
        <p:spPr>
          <a:xfrm>
            <a:off x="12470356" y="11039223"/>
            <a:ext cx="2569579" cy="707907"/>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675" name="C"/>
          <p:cNvSpPr/>
          <p:nvPr/>
        </p:nvSpPr>
        <p:spPr>
          <a:xfrm>
            <a:off x="12406210" y="4541011"/>
            <a:ext cx="3562148" cy="707907"/>
          </a:xfrm>
          <a:prstGeom prst="roundRect">
            <a:avLst>
              <a:gd name="adj" fmla="val 32692"/>
            </a:avLst>
          </a:prstGeom>
          <a:solidFill>
            <a:schemeClr val="accent5">
              <a:hueOff val="-82419"/>
              <a:satOff val="-9513"/>
              <a:lumOff val="-16343"/>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C</a:t>
            </a:r>
          </a:p>
        </p:txBody>
      </p:sp>
      <p:sp>
        <p:nvSpPr>
          <p:cNvPr id="676" name="MDA-1"/>
          <p:cNvSpPr txBox="1"/>
          <p:nvPr/>
        </p:nvSpPr>
        <p:spPr>
          <a:xfrm>
            <a:off x="16099133" y="2754116"/>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MDA-1</a:t>
            </a:r>
          </a:p>
        </p:txBody>
      </p:sp>
      <p:sp>
        <p:nvSpPr>
          <p:cNvPr id="677" name="MDA-2"/>
          <p:cNvSpPr txBox="1"/>
          <p:nvPr/>
        </p:nvSpPr>
        <p:spPr>
          <a:xfrm>
            <a:off x="16099133" y="4617034"/>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MDA-2</a:t>
            </a:r>
          </a:p>
        </p:txBody>
      </p:sp>
      <p:sp>
        <p:nvSpPr>
          <p:cNvPr id="678" name="MDA-3"/>
          <p:cNvSpPr txBox="1"/>
          <p:nvPr/>
        </p:nvSpPr>
        <p:spPr>
          <a:xfrm>
            <a:off x="16099133" y="5916209"/>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MDA-3</a:t>
            </a:r>
          </a:p>
        </p:txBody>
      </p:sp>
      <p:sp>
        <p:nvSpPr>
          <p:cNvPr id="679" name="MDA-4"/>
          <p:cNvSpPr txBox="1"/>
          <p:nvPr/>
        </p:nvSpPr>
        <p:spPr>
          <a:xfrm>
            <a:off x="16099133" y="7864966"/>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MDA-4</a:t>
            </a:r>
          </a:p>
        </p:txBody>
      </p:sp>
      <p:sp>
        <p:nvSpPr>
          <p:cNvPr id="680" name="MDA-5"/>
          <p:cNvSpPr txBox="1"/>
          <p:nvPr/>
        </p:nvSpPr>
        <p:spPr>
          <a:xfrm>
            <a:off x="16099133" y="9813725"/>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MDA-5</a:t>
            </a:r>
          </a:p>
        </p:txBody>
      </p:sp>
      <p:sp>
        <p:nvSpPr>
          <p:cNvPr id="681" name="MDA-6"/>
          <p:cNvSpPr txBox="1"/>
          <p:nvPr/>
        </p:nvSpPr>
        <p:spPr>
          <a:xfrm>
            <a:off x="16093904" y="11108507"/>
            <a:ext cx="1511003" cy="555861"/>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MDA-6</a:t>
            </a:r>
          </a:p>
        </p:txBody>
      </p:sp>
      <p:sp>
        <p:nvSpPr>
          <p:cNvPr id="682" name="A"/>
          <p:cNvSpPr/>
          <p:nvPr/>
        </p:nvSpPr>
        <p:spPr>
          <a:xfrm>
            <a:off x="7982337" y="9740054"/>
            <a:ext cx="1328461" cy="707906"/>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683" name="A"/>
          <p:cNvSpPr/>
          <p:nvPr/>
        </p:nvSpPr>
        <p:spPr>
          <a:xfrm>
            <a:off x="6446314" y="9737702"/>
            <a:ext cx="1328461" cy="707906"/>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684" name="Line"/>
          <p:cNvSpPr/>
          <p:nvPr/>
        </p:nvSpPr>
        <p:spPr>
          <a:xfrm>
            <a:off x="9130548" y="4894964"/>
            <a:ext cx="400142"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85" name="Line"/>
          <p:cNvSpPr/>
          <p:nvPr/>
        </p:nvSpPr>
        <p:spPr>
          <a:xfrm>
            <a:off x="12079982" y="4894964"/>
            <a:ext cx="341150"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86" name="Line"/>
          <p:cNvSpPr/>
          <p:nvPr/>
        </p:nvSpPr>
        <p:spPr>
          <a:xfrm>
            <a:off x="9130548" y="6194136"/>
            <a:ext cx="400142"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87" name="Line"/>
          <p:cNvSpPr/>
          <p:nvPr/>
        </p:nvSpPr>
        <p:spPr>
          <a:xfrm>
            <a:off x="12109479" y="8792481"/>
            <a:ext cx="341150"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88" name="Line"/>
          <p:cNvSpPr/>
          <p:nvPr/>
        </p:nvSpPr>
        <p:spPr>
          <a:xfrm>
            <a:off x="7752003" y="10091653"/>
            <a:ext cx="243065"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89" name="Line"/>
          <p:cNvSpPr/>
          <p:nvPr/>
        </p:nvSpPr>
        <p:spPr>
          <a:xfrm>
            <a:off x="12079982" y="10091653"/>
            <a:ext cx="400141"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90" name="Line"/>
          <p:cNvSpPr/>
          <p:nvPr/>
        </p:nvSpPr>
        <p:spPr>
          <a:xfrm>
            <a:off x="12079982" y="11406713"/>
            <a:ext cx="400141"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91" name="Line"/>
          <p:cNvSpPr/>
          <p:nvPr/>
        </p:nvSpPr>
        <p:spPr>
          <a:xfrm>
            <a:off x="12109479" y="7493310"/>
            <a:ext cx="341150"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92" name="SuperFamily B"/>
          <p:cNvSpPr txBox="1"/>
          <p:nvPr/>
        </p:nvSpPr>
        <p:spPr>
          <a:xfrm>
            <a:off x="710889" y="6521485"/>
            <a:ext cx="4182285" cy="894465"/>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4000">
                <a:latin typeface="Product Sans"/>
                <a:ea typeface="Product Sans"/>
                <a:cs typeface="Product Sans"/>
                <a:sym typeface="Product Sans"/>
              </a:defRPr>
            </a:lvl1pPr>
          </a:lstStyle>
          <a:p>
            <a:pPr/>
            <a:r>
              <a:t>SuperFamily B</a:t>
            </a:r>
          </a:p>
        </p:txBody>
      </p:sp>
      <p:sp>
        <p:nvSpPr>
          <p:cNvPr id="693" name="Rectangle"/>
          <p:cNvSpPr/>
          <p:nvPr/>
        </p:nvSpPr>
        <p:spPr>
          <a:xfrm>
            <a:off x="9371106" y="1968681"/>
            <a:ext cx="2864088" cy="10000073"/>
          </a:xfrm>
          <a:prstGeom prst="rect">
            <a:avLst/>
          </a:prstGeom>
          <a:ln w="12700">
            <a:solidFill>
              <a:srgbClr val="000000"/>
            </a:solidFill>
            <a:custDash>
              <a:ds d="100000" sp="200000"/>
            </a:custDash>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94" name="Line"/>
          <p:cNvSpPr/>
          <p:nvPr/>
        </p:nvSpPr>
        <p:spPr>
          <a:xfrm>
            <a:off x="9320973" y="10101759"/>
            <a:ext cx="243065"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695" name="Multi-Domain Architecture partitioning (MDA)"/>
          <p:cNvSpPr txBox="1"/>
          <p:nvPr/>
        </p:nvSpPr>
        <p:spPr>
          <a:xfrm>
            <a:off x="7804950" y="12369834"/>
            <a:ext cx="8774100" cy="638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ctr" defTabSz="821531">
              <a:lnSpc>
                <a:spcPct val="100000"/>
              </a:lnSpc>
              <a:spcBef>
                <a:spcPts val="0"/>
              </a:spcBef>
              <a:defRPr b="1" sz="3200">
                <a:latin typeface="Product Sans"/>
                <a:ea typeface="Product Sans"/>
                <a:cs typeface="Product Sans"/>
                <a:sym typeface="Product Sans"/>
              </a:defRPr>
            </a:lvl1pPr>
          </a:lstStyle>
          <a:p>
            <a:pPr/>
            <a:r>
              <a:t>Multi-Domain Architecture partitioning (MDA)</a:t>
            </a:r>
          </a:p>
        </p:txBody>
      </p:sp>
      <p:sp>
        <p:nvSpPr>
          <p:cNvPr id="696" name="Rounded Rectangle"/>
          <p:cNvSpPr/>
          <p:nvPr/>
        </p:nvSpPr>
        <p:spPr>
          <a:xfrm>
            <a:off x="8920755" y="1925172"/>
            <a:ext cx="8774101" cy="2213748"/>
          </a:xfrm>
          <a:prstGeom prst="roundRect">
            <a:avLst>
              <a:gd name="adj" fmla="val 8605"/>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7" name="Rounded Rectangle"/>
          <p:cNvSpPr/>
          <p:nvPr/>
        </p:nvSpPr>
        <p:spPr>
          <a:xfrm>
            <a:off x="7623730" y="4351835"/>
            <a:ext cx="10105959" cy="1086259"/>
          </a:xfrm>
          <a:prstGeom prst="roundRect">
            <a:avLst>
              <a:gd name="adj" fmla="val 17537"/>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8" name="Rounded Rectangle"/>
          <p:cNvSpPr/>
          <p:nvPr/>
        </p:nvSpPr>
        <p:spPr>
          <a:xfrm>
            <a:off x="7623730" y="5651500"/>
            <a:ext cx="10105959" cy="1086259"/>
          </a:xfrm>
          <a:prstGeom prst="roundRect">
            <a:avLst>
              <a:gd name="adj" fmla="val 17537"/>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9" name="Rounded Rectangle"/>
          <p:cNvSpPr/>
          <p:nvPr/>
        </p:nvSpPr>
        <p:spPr>
          <a:xfrm>
            <a:off x="7623730" y="6912667"/>
            <a:ext cx="10105959" cy="2429956"/>
          </a:xfrm>
          <a:prstGeom prst="roundRect">
            <a:avLst>
              <a:gd name="adj" fmla="val 7840"/>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0" name="Rounded Rectangle"/>
          <p:cNvSpPr/>
          <p:nvPr/>
        </p:nvSpPr>
        <p:spPr>
          <a:xfrm>
            <a:off x="6257240" y="9543863"/>
            <a:ext cx="11494664" cy="1128587"/>
          </a:xfrm>
          <a:prstGeom prst="roundRect">
            <a:avLst>
              <a:gd name="adj" fmla="val 16880"/>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1" name="Rounded Rectangle"/>
          <p:cNvSpPr/>
          <p:nvPr/>
        </p:nvSpPr>
        <p:spPr>
          <a:xfrm>
            <a:off x="6257240" y="10873692"/>
            <a:ext cx="11494664" cy="1025495"/>
          </a:xfrm>
          <a:prstGeom prst="roundRect">
            <a:avLst>
              <a:gd name="adj" fmla="val 18576"/>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2" name="6 months"/>
          <p:cNvSpPr txBox="1"/>
          <p:nvPr/>
        </p:nvSpPr>
        <p:spPr>
          <a:xfrm>
            <a:off x="19794973" y="6453784"/>
            <a:ext cx="266730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 months</a:t>
            </a:r>
          </a:p>
        </p:txBody>
      </p:sp>
      <p:sp>
        <p:nvSpPr>
          <p:cNvPr id="703" name="B"/>
          <p:cNvSpPr/>
          <p:nvPr/>
        </p:nvSpPr>
        <p:spPr>
          <a:xfrm>
            <a:off x="1517242" y="7585112"/>
            <a:ext cx="2569579" cy="707907"/>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2"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A"/>
          <p:cNvSpPr/>
          <p:nvPr/>
        </p:nvSpPr>
        <p:spPr>
          <a:xfrm>
            <a:off x="7807479" y="5840185"/>
            <a:ext cx="1328461" cy="707906"/>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708" name="A"/>
          <p:cNvSpPr/>
          <p:nvPr/>
        </p:nvSpPr>
        <p:spPr>
          <a:xfrm>
            <a:off x="7807479" y="4541011"/>
            <a:ext cx="1328461" cy="707907"/>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709" name="B"/>
          <p:cNvSpPr/>
          <p:nvPr/>
        </p:nvSpPr>
        <p:spPr>
          <a:xfrm>
            <a:off x="9518358" y="3171199"/>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710" name="B"/>
          <p:cNvSpPr/>
          <p:nvPr/>
        </p:nvSpPr>
        <p:spPr>
          <a:xfrm>
            <a:off x="9518358" y="4541011"/>
            <a:ext cx="2569579" cy="707907"/>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711" name="B"/>
          <p:cNvSpPr/>
          <p:nvPr/>
        </p:nvSpPr>
        <p:spPr>
          <a:xfrm>
            <a:off x="9518358" y="5840185"/>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712" name="B"/>
          <p:cNvSpPr/>
          <p:nvPr/>
        </p:nvSpPr>
        <p:spPr>
          <a:xfrm>
            <a:off x="9518358" y="2176510"/>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713" name="B"/>
          <p:cNvSpPr/>
          <p:nvPr/>
        </p:nvSpPr>
        <p:spPr>
          <a:xfrm>
            <a:off x="9518358" y="7139357"/>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714" name="B"/>
          <p:cNvSpPr/>
          <p:nvPr/>
        </p:nvSpPr>
        <p:spPr>
          <a:xfrm>
            <a:off x="9518358" y="8436333"/>
            <a:ext cx="2569579" cy="707907"/>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715" name="B"/>
          <p:cNvSpPr/>
          <p:nvPr/>
        </p:nvSpPr>
        <p:spPr>
          <a:xfrm>
            <a:off x="9518358" y="9737702"/>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716" name="A"/>
          <p:cNvSpPr/>
          <p:nvPr/>
        </p:nvSpPr>
        <p:spPr>
          <a:xfrm>
            <a:off x="12439499" y="7139357"/>
            <a:ext cx="2569579" cy="707906"/>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717" name="A"/>
          <p:cNvSpPr/>
          <p:nvPr/>
        </p:nvSpPr>
        <p:spPr>
          <a:xfrm>
            <a:off x="12470356" y="8436333"/>
            <a:ext cx="2569579" cy="707907"/>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718" name="B1"/>
          <p:cNvSpPr/>
          <p:nvPr/>
        </p:nvSpPr>
        <p:spPr>
          <a:xfrm>
            <a:off x="12470356" y="9737702"/>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B1</a:t>
            </a:r>
          </a:p>
        </p:txBody>
      </p:sp>
      <p:sp>
        <p:nvSpPr>
          <p:cNvPr id="719" name="B"/>
          <p:cNvSpPr/>
          <p:nvPr/>
        </p:nvSpPr>
        <p:spPr>
          <a:xfrm>
            <a:off x="9518358" y="11032487"/>
            <a:ext cx="2569579"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720" name="B"/>
          <p:cNvSpPr/>
          <p:nvPr/>
        </p:nvSpPr>
        <p:spPr>
          <a:xfrm>
            <a:off x="12470356" y="11039223"/>
            <a:ext cx="2569579" cy="707907"/>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721" name="C"/>
          <p:cNvSpPr/>
          <p:nvPr/>
        </p:nvSpPr>
        <p:spPr>
          <a:xfrm>
            <a:off x="12406210" y="4541011"/>
            <a:ext cx="3562148" cy="707907"/>
          </a:xfrm>
          <a:prstGeom prst="roundRect">
            <a:avLst>
              <a:gd name="adj" fmla="val 32692"/>
            </a:avLst>
          </a:prstGeom>
          <a:solidFill>
            <a:schemeClr val="accent5">
              <a:hueOff val="-82419"/>
              <a:satOff val="-9513"/>
              <a:lumOff val="-16343"/>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C</a:t>
            </a:r>
          </a:p>
        </p:txBody>
      </p:sp>
      <p:sp>
        <p:nvSpPr>
          <p:cNvPr id="722" name="MDA-1"/>
          <p:cNvSpPr txBox="1"/>
          <p:nvPr/>
        </p:nvSpPr>
        <p:spPr>
          <a:xfrm>
            <a:off x="16099133" y="2754116"/>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MDA-1</a:t>
            </a:r>
          </a:p>
        </p:txBody>
      </p:sp>
      <p:sp>
        <p:nvSpPr>
          <p:cNvPr id="723" name="MDA-2"/>
          <p:cNvSpPr txBox="1"/>
          <p:nvPr/>
        </p:nvSpPr>
        <p:spPr>
          <a:xfrm>
            <a:off x="16099133" y="4617034"/>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MDA-2</a:t>
            </a:r>
          </a:p>
        </p:txBody>
      </p:sp>
      <p:sp>
        <p:nvSpPr>
          <p:cNvPr id="724" name="MDA-3"/>
          <p:cNvSpPr txBox="1"/>
          <p:nvPr/>
        </p:nvSpPr>
        <p:spPr>
          <a:xfrm>
            <a:off x="16099133" y="5916209"/>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MDA-3</a:t>
            </a:r>
          </a:p>
        </p:txBody>
      </p:sp>
      <p:sp>
        <p:nvSpPr>
          <p:cNvPr id="725" name="MDA-4"/>
          <p:cNvSpPr txBox="1"/>
          <p:nvPr/>
        </p:nvSpPr>
        <p:spPr>
          <a:xfrm>
            <a:off x="16099133" y="7864966"/>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MDA-4</a:t>
            </a:r>
          </a:p>
        </p:txBody>
      </p:sp>
      <p:sp>
        <p:nvSpPr>
          <p:cNvPr id="726" name="MDA-5"/>
          <p:cNvSpPr txBox="1"/>
          <p:nvPr/>
        </p:nvSpPr>
        <p:spPr>
          <a:xfrm>
            <a:off x="16099133" y="9813725"/>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MDA-5</a:t>
            </a:r>
          </a:p>
        </p:txBody>
      </p:sp>
      <p:sp>
        <p:nvSpPr>
          <p:cNvPr id="727" name="MDA-6"/>
          <p:cNvSpPr txBox="1"/>
          <p:nvPr/>
        </p:nvSpPr>
        <p:spPr>
          <a:xfrm>
            <a:off x="16093904" y="11108507"/>
            <a:ext cx="1511003" cy="555861"/>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MDA-6</a:t>
            </a:r>
          </a:p>
        </p:txBody>
      </p:sp>
      <p:sp>
        <p:nvSpPr>
          <p:cNvPr id="728" name="A"/>
          <p:cNvSpPr/>
          <p:nvPr/>
        </p:nvSpPr>
        <p:spPr>
          <a:xfrm>
            <a:off x="7982337" y="9740054"/>
            <a:ext cx="1328461" cy="707906"/>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729" name="A"/>
          <p:cNvSpPr/>
          <p:nvPr/>
        </p:nvSpPr>
        <p:spPr>
          <a:xfrm>
            <a:off x="6446314" y="9737702"/>
            <a:ext cx="1328461" cy="707906"/>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730" name="Line"/>
          <p:cNvSpPr/>
          <p:nvPr/>
        </p:nvSpPr>
        <p:spPr>
          <a:xfrm>
            <a:off x="9130548" y="4894964"/>
            <a:ext cx="400142"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31" name="Line"/>
          <p:cNvSpPr/>
          <p:nvPr/>
        </p:nvSpPr>
        <p:spPr>
          <a:xfrm>
            <a:off x="12079982" y="4894964"/>
            <a:ext cx="341150"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32" name="Line"/>
          <p:cNvSpPr/>
          <p:nvPr/>
        </p:nvSpPr>
        <p:spPr>
          <a:xfrm>
            <a:off x="9130548" y="6194136"/>
            <a:ext cx="400142"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33" name="Line"/>
          <p:cNvSpPr/>
          <p:nvPr/>
        </p:nvSpPr>
        <p:spPr>
          <a:xfrm>
            <a:off x="12109479" y="8792481"/>
            <a:ext cx="341150"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34" name="Line"/>
          <p:cNvSpPr/>
          <p:nvPr/>
        </p:nvSpPr>
        <p:spPr>
          <a:xfrm>
            <a:off x="7752003" y="10091653"/>
            <a:ext cx="243065"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35" name="Line"/>
          <p:cNvSpPr/>
          <p:nvPr/>
        </p:nvSpPr>
        <p:spPr>
          <a:xfrm>
            <a:off x="12079982" y="10091653"/>
            <a:ext cx="400141"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36" name="Line"/>
          <p:cNvSpPr/>
          <p:nvPr/>
        </p:nvSpPr>
        <p:spPr>
          <a:xfrm>
            <a:off x="12079982" y="11406713"/>
            <a:ext cx="400141"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37" name="Line"/>
          <p:cNvSpPr/>
          <p:nvPr/>
        </p:nvSpPr>
        <p:spPr>
          <a:xfrm>
            <a:off x="12109479" y="7493310"/>
            <a:ext cx="341150"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38" name="DOMAIN B"/>
          <p:cNvSpPr txBox="1"/>
          <p:nvPr/>
        </p:nvSpPr>
        <p:spPr>
          <a:xfrm>
            <a:off x="9495597" y="869230"/>
            <a:ext cx="2615098" cy="894464"/>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4000">
                <a:latin typeface="Product Sans"/>
                <a:ea typeface="Product Sans"/>
                <a:cs typeface="Product Sans"/>
                <a:sym typeface="Product Sans"/>
              </a:defRPr>
            </a:lvl1pPr>
          </a:lstStyle>
          <a:p>
            <a:pPr/>
            <a:r>
              <a:t>DOMAIN B</a:t>
            </a:r>
          </a:p>
        </p:txBody>
      </p:sp>
      <p:sp>
        <p:nvSpPr>
          <p:cNvPr id="739" name="Rectangle"/>
          <p:cNvSpPr/>
          <p:nvPr/>
        </p:nvSpPr>
        <p:spPr>
          <a:xfrm>
            <a:off x="9371106" y="1968681"/>
            <a:ext cx="2864088" cy="10000073"/>
          </a:xfrm>
          <a:prstGeom prst="rect">
            <a:avLst/>
          </a:prstGeom>
          <a:ln w="12700">
            <a:solidFill>
              <a:srgbClr val="000000"/>
            </a:solidFill>
            <a:custDash>
              <a:ds d="100000" sp="200000"/>
            </a:custDash>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40" name="Line"/>
          <p:cNvSpPr/>
          <p:nvPr/>
        </p:nvSpPr>
        <p:spPr>
          <a:xfrm>
            <a:off x="9320973" y="10101759"/>
            <a:ext cx="243065"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41" name="Multi-Domain Architecture partitioning (MDA)"/>
          <p:cNvSpPr txBox="1"/>
          <p:nvPr/>
        </p:nvSpPr>
        <p:spPr>
          <a:xfrm>
            <a:off x="7804950" y="12369834"/>
            <a:ext cx="8774100" cy="638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ctr" defTabSz="821531">
              <a:lnSpc>
                <a:spcPct val="100000"/>
              </a:lnSpc>
              <a:spcBef>
                <a:spcPts val="0"/>
              </a:spcBef>
              <a:defRPr b="1" sz="3200">
                <a:latin typeface="Product Sans"/>
                <a:ea typeface="Product Sans"/>
                <a:cs typeface="Product Sans"/>
                <a:sym typeface="Product Sans"/>
              </a:defRPr>
            </a:lvl1pPr>
          </a:lstStyle>
          <a:p>
            <a:pPr/>
            <a:r>
              <a:t>Multi-Domain Architecture partitioning (MDA)</a:t>
            </a:r>
          </a:p>
        </p:txBody>
      </p:sp>
      <p:sp>
        <p:nvSpPr>
          <p:cNvPr id="742" name="Rounded Rectangle"/>
          <p:cNvSpPr/>
          <p:nvPr/>
        </p:nvSpPr>
        <p:spPr>
          <a:xfrm>
            <a:off x="8920755" y="1925172"/>
            <a:ext cx="8774101" cy="2213748"/>
          </a:xfrm>
          <a:prstGeom prst="roundRect">
            <a:avLst>
              <a:gd name="adj" fmla="val 8605"/>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3" name="Rounded Rectangle"/>
          <p:cNvSpPr/>
          <p:nvPr/>
        </p:nvSpPr>
        <p:spPr>
          <a:xfrm>
            <a:off x="7623730" y="4351835"/>
            <a:ext cx="10105959" cy="1086259"/>
          </a:xfrm>
          <a:prstGeom prst="roundRect">
            <a:avLst>
              <a:gd name="adj" fmla="val 17537"/>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4" name="Rounded Rectangle"/>
          <p:cNvSpPr/>
          <p:nvPr/>
        </p:nvSpPr>
        <p:spPr>
          <a:xfrm>
            <a:off x="7623730" y="5651500"/>
            <a:ext cx="10105959" cy="1086259"/>
          </a:xfrm>
          <a:prstGeom prst="roundRect">
            <a:avLst>
              <a:gd name="adj" fmla="val 17537"/>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5" name="Rounded Rectangle"/>
          <p:cNvSpPr/>
          <p:nvPr/>
        </p:nvSpPr>
        <p:spPr>
          <a:xfrm>
            <a:off x="7623730" y="6912667"/>
            <a:ext cx="10105959" cy="2429956"/>
          </a:xfrm>
          <a:prstGeom prst="roundRect">
            <a:avLst>
              <a:gd name="adj" fmla="val 7840"/>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6" name="Rounded Rectangle"/>
          <p:cNvSpPr/>
          <p:nvPr/>
        </p:nvSpPr>
        <p:spPr>
          <a:xfrm>
            <a:off x="6257240" y="9543863"/>
            <a:ext cx="11494664" cy="1128587"/>
          </a:xfrm>
          <a:prstGeom prst="roundRect">
            <a:avLst>
              <a:gd name="adj" fmla="val 16880"/>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7" name="Rounded Rectangle"/>
          <p:cNvSpPr/>
          <p:nvPr/>
        </p:nvSpPr>
        <p:spPr>
          <a:xfrm>
            <a:off x="6257240" y="10873692"/>
            <a:ext cx="11494664" cy="1025495"/>
          </a:xfrm>
          <a:prstGeom prst="roundRect">
            <a:avLst>
              <a:gd name="adj" fmla="val 18576"/>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8" name="6 weeks"/>
          <p:cNvSpPr txBox="1"/>
          <p:nvPr/>
        </p:nvSpPr>
        <p:spPr>
          <a:xfrm>
            <a:off x="19835393" y="6453784"/>
            <a:ext cx="236067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 weeks</a:t>
            </a:r>
          </a:p>
        </p:txBody>
      </p:sp>
      <p:sp>
        <p:nvSpPr>
          <p:cNvPr id="749" name="SuperFamily B"/>
          <p:cNvSpPr txBox="1"/>
          <p:nvPr/>
        </p:nvSpPr>
        <p:spPr>
          <a:xfrm>
            <a:off x="710889" y="6521485"/>
            <a:ext cx="4182285" cy="894465"/>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4000">
                <a:latin typeface="Product Sans"/>
                <a:ea typeface="Product Sans"/>
                <a:cs typeface="Product Sans"/>
                <a:sym typeface="Product Sans"/>
              </a:defRPr>
            </a:lvl1pPr>
          </a:lstStyle>
          <a:p>
            <a:pPr/>
            <a:r>
              <a:t>SuperFamily B</a:t>
            </a:r>
          </a:p>
        </p:txBody>
      </p:sp>
      <p:sp>
        <p:nvSpPr>
          <p:cNvPr id="750" name="B"/>
          <p:cNvSpPr/>
          <p:nvPr/>
        </p:nvSpPr>
        <p:spPr>
          <a:xfrm>
            <a:off x="1517242" y="7585112"/>
            <a:ext cx="2569579" cy="707907"/>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Starting Clusters for SuperFamily"/>
          <p:cNvSpPr txBox="1"/>
          <p:nvPr/>
        </p:nvSpPr>
        <p:spPr>
          <a:xfrm>
            <a:off x="553708" y="8491552"/>
            <a:ext cx="3612326" cy="1470881"/>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2500">
                <a:latin typeface="Product Sans"/>
                <a:ea typeface="Product Sans"/>
                <a:cs typeface="Product Sans"/>
                <a:sym typeface="Product Sans"/>
              </a:defRPr>
            </a:lvl1pPr>
          </a:lstStyle>
          <a:p>
            <a:pPr/>
            <a:r>
              <a:t>Starting Clusters for SuperFamily</a:t>
            </a:r>
          </a:p>
        </p:txBody>
      </p:sp>
      <p:grpSp>
        <p:nvGrpSpPr>
          <p:cNvPr id="785" name="Group"/>
          <p:cNvGrpSpPr/>
          <p:nvPr/>
        </p:nvGrpSpPr>
        <p:grpSpPr>
          <a:xfrm>
            <a:off x="647468" y="6124657"/>
            <a:ext cx="3117777" cy="2341339"/>
            <a:chOff x="0" y="0"/>
            <a:chExt cx="3117775" cy="2341338"/>
          </a:xfrm>
        </p:grpSpPr>
        <p:sp>
          <p:nvSpPr>
            <p:cNvPr id="755" name="Circle"/>
            <p:cNvSpPr/>
            <p:nvPr/>
          </p:nvSpPr>
          <p:spPr>
            <a:xfrm flipH="1" rot="10800000">
              <a:off x="671191" y="300672"/>
              <a:ext cx="235477" cy="235477"/>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56" name="Circle"/>
            <p:cNvSpPr/>
            <p:nvPr/>
          </p:nvSpPr>
          <p:spPr>
            <a:xfrm flipH="1" rot="10800000">
              <a:off x="671191" y="848914"/>
              <a:ext cx="235477" cy="235476"/>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57" name="Circle"/>
            <p:cNvSpPr/>
            <p:nvPr/>
          </p:nvSpPr>
          <p:spPr>
            <a:xfrm flipH="1" rot="10800000">
              <a:off x="715508" y="1864253"/>
              <a:ext cx="282572" cy="282571"/>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58" name="Circle"/>
            <p:cNvSpPr/>
            <p:nvPr/>
          </p:nvSpPr>
          <p:spPr>
            <a:xfrm flipH="1" rot="10800000">
              <a:off x="659417" y="1353308"/>
              <a:ext cx="259025" cy="259024"/>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59" name="Circle"/>
            <p:cNvSpPr/>
            <p:nvPr/>
          </p:nvSpPr>
          <p:spPr>
            <a:xfrm flipH="1" rot="10800000">
              <a:off x="1172189" y="1055280"/>
              <a:ext cx="344880" cy="342754"/>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60" name="Circle"/>
            <p:cNvSpPr/>
            <p:nvPr/>
          </p:nvSpPr>
          <p:spPr>
            <a:xfrm flipH="1" rot="10800000">
              <a:off x="1297299" y="519411"/>
              <a:ext cx="346243" cy="346243"/>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61" name="Circle"/>
            <p:cNvSpPr/>
            <p:nvPr/>
          </p:nvSpPr>
          <p:spPr>
            <a:xfrm flipH="1" rot="10800000">
              <a:off x="2165630" y="1922291"/>
              <a:ext cx="236340" cy="236340"/>
            </a:xfrm>
            <a:prstGeom prst="ellipse">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62" name="Circle"/>
            <p:cNvSpPr/>
            <p:nvPr/>
          </p:nvSpPr>
          <p:spPr>
            <a:xfrm flipH="1" rot="10800000">
              <a:off x="1799151" y="2104999"/>
              <a:ext cx="236340" cy="236340"/>
            </a:xfrm>
            <a:prstGeom prst="ellipse">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63" name="Circle"/>
            <p:cNvSpPr/>
            <p:nvPr/>
          </p:nvSpPr>
          <p:spPr>
            <a:xfrm flipH="1" rot="10800000">
              <a:off x="163272" y="514443"/>
              <a:ext cx="283607" cy="283608"/>
            </a:xfrm>
            <a:prstGeom prst="ellipse">
              <a:avLst/>
            </a:prstGeom>
            <a:solidFill>
              <a:schemeClr val="accent3">
                <a:hueOff val="914338"/>
                <a:satOff val="31515"/>
                <a:lumOff val="-30790"/>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64" name="Circle"/>
            <p:cNvSpPr/>
            <p:nvPr/>
          </p:nvSpPr>
          <p:spPr>
            <a:xfrm flipH="1" rot="10800000">
              <a:off x="2353469" y="311554"/>
              <a:ext cx="283608" cy="283608"/>
            </a:xfrm>
            <a:prstGeom prst="ellipse">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65" name="Circle"/>
            <p:cNvSpPr/>
            <p:nvPr/>
          </p:nvSpPr>
          <p:spPr>
            <a:xfrm flipH="1" rot="10800000">
              <a:off x="217566" y="1336156"/>
              <a:ext cx="283608" cy="283608"/>
            </a:xfrm>
            <a:prstGeom prst="ellipse">
              <a:avLst/>
            </a:prstGeom>
            <a:solidFill>
              <a:schemeClr val="accent3">
                <a:hueOff val="914338"/>
                <a:satOff val="31515"/>
                <a:lumOff val="-30790"/>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66" name="Circle"/>
            <p:cNvSpPr/>
            <p:nvPr/>
          </p:nvSpPr>
          <p:spPr>
            <a:xfrm flipH="1" rot="10800000">
              <a:off x="2928704" y="946894"/>
              <a:ext cx="189072" cy="189072"/>
            </a:xfrm>
            <a:prstGeom prst="ellipse">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67" name="Circle"/>
            <p:cNvSpPr/>
            <p:nvPr/>
          </p:nvSpPr>
          <p:spPr>
            <a:xfrm flipH="1" rot="10800000">
              <a:off x="2022805" y="0"/>
              <a:ext cx="236340" cy="236340"/>
            </a:xfrm>
            <a:prstGeom prst="ellipse">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68" name="Circle"/>
            <p:cNvSpPr/>
            <p:nvPr/>
          </p:nvSpPr>
          <p:spPr>
            <a:xfrm flipH="1" rot="10800000">
              <a:off x="2433154" y="1662501"/>
              <a:ext cx="259974" cy="259974"/>
            </a:xfrm>
            <a:prstGeom prst="ellipse">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69" name="Circle"/>
            <p:cNvSpPr/>
            <p:nvPr/>
          </p:nvSpPr>
          <p:spPr>
            <a:xfrm flipH="1" rot="10800000">
              <a:off x="2561285" y="817187"/>
              <a:ext cx="259974" cy="259974"/>
            </a:xfrm>
            <a:prstGeom prst="ellipse">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70" name="Circle"/>
            <p:cNvSpPr/>
            <p:nvPr/>
          </p:nvSpPr>
          <p:spPr>
            <a:xfrm flipH="1" rot="10800000">
              <a:off x="1690612" y="1755755"/>
              <a:ext cx="236340" cy="236340"/>
            </a:xfrm>
            <a:prstGeom prst="ellipse">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71" name="Circle"/>
            <p:cNvSpPr/>
            <p:nvPr/>
          </p:nvSpPr>
          <p:spPr>
            <a:xfrm flipH="1" rot="10800000">
              <a:off x="2723676" y="537525"/>
              <a:ext cx="236340" cy="236340"/>
            </a:xfrm>
            <a:prstGeom prst="ellipse">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72" name="Circle"/>
            <p:cNvSpPr/>
            <p:nvPr/>
          </p:nvSpPr>
          <p:spPr>
            <a:xfrm flipH="1" rot="10800000">
              <a:off x="0" y="990789"/>
              <a:ext cx="283607" cy="283608"/>
            </a:xfrm>
            <a:prstGeom prst="ellipse">
              <a:avLst/>
            </a:prstGeom>
            <a:solidFill>
              <a:schemeClr val="accent3">
                <a:hueOff val="914338"/>
                <a:satOff val="31515"/>
                <a:lumOff val="-30790"/>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73" name="Circle"/>
            <p:cNvSpPr/>
            <p:nvPr/>
          </p:nvSpPr>
          <p:spPr>
            <a:xfrm>
              <a:off x="2111595" y="1018732"/>
              <a:ext cx="236340" cy="236340"/>
            </a:xfrm>
            <a:prstGeom prst="ellipse">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74" name="Circle"/>
            <p:cNvSpPr/>
            <p:nvPr/>
          </p:nvSpPr>
          <p:spPr>
            <a:xfrm>
              <a:off x="2111595" y="1568978"/>
              <a:ext cx="236340" cy="236340"/>
            </a:xfrm>
            <a:prstGeom prst="ellipse">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75" name="Circle"/>
            <p:cNvSpPr/>
            <p:nvPr/>
          </p:nvSpPr>
          <p:spPr>
            <a:xfrm>
              <a:off x="1649467" y="300701"/>
              <a:ext cx="283608" cy="283607"/>
            </a:xfrm>
            <a:prstGeom prst="ellipse">
              <a:avLst/>
            </a:prstGeom>
            <a:solidFill>
              <a:schemeClr val="accent5">
                <a:lumOff val="-29866"/>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76" name="Circle"/>
            <p:cNvSpPr/>
            <p:nvPr/>
          </p:nvSpPr>
          <p:spPr>
            <a:xfrm>
              <a:off x="1368581" y="1977349"/>
              <a:ext cx="283608" cy="283607"/>
            </a:xfrm>
            <a:prstGeom prst="ellipse">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77" name="Circle"/>
            <p:cNvSpPr/>
            <p:nvPr/>
          </p:nvSpPr>
          <p:spPr>
            <a:xfrm>
              <a:off x="1215125" y="89783"/>
              <a:ext cx="283608" cy="283607"/>
            </a:xfrm>
            <a:prstGeom prst="ellipse">
              <a:avLst/>
            </a:prstGeom>
            <a:solidFill>
              <a:schemeClr val="accent5">
                <a:lumOff val="-29866"/>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78" name="Circle"/>
            <p:cNvSpPr/>
            <p:nvPr/>
          </p:nvSpPr>
          <p:spPr>
            <a:xfrm>
              <a:off x="1772262" y="966273"/>
              <a:ext cx="189072" cy="189072"/>
            </a:xfrm>
            <a:prstGeom prst="ellipse">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79" name="Circle"/>
            <p:cNvSpPr/>
            <p:nvPr/>
          </p:nvSpPr>
          <p:spPr>
            <a:xfrm>
              <a:off x="1232847" y="1608007"/>
              <a:ext cx="236340" cy="236340"/>
            </a:xfrm>
            <a:prstGeom prst="ellipse">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80" name="Circle"/>
            <p:cNvSpPr/>
            <p:nvPr/>
          </p:nvSpPr>
          <p:spPr>
            <a:xfrm>
              <a:off x="2004763" y="595740"/>
              <a:ext cx="259974" cy="259974"/>
            </a:xfrm>
            <a:prstGeom prst="ellipse">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81" name="Circle"/>
            <p:cNvSpPr/>
            <p:nvPr/>
          </p:nvSpPr>
          <p:spPr>
            <a:xfrm>
              <a:off x="2363644" y="1318895"/>
              <a:ext cx="259974" cy="259974"/>
            </a:xfrm>
            <a:prstGeom prst="ellipse">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82" name="Circle"/>
            <p:cNvSpPr/>
            <p:nvPr/>
          </p:nvSpPr>
          <p:spPr>
            <a:xfrm>
              <a:off x="2803878" y="1293852"/>
              <a:ext cx="236340" cy="236340"/>
            </a:xfrm>
            <a:prstGeom prst="ellipse">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83" name="Circle"/>
            <p:cNvSpPr/>
            <p:nvPr/>
          </p:nvSpPr>
          <p:spPr>
            <a:xfrm>
              <a:off x="983588" y="486832"/>
              <a:ext cx="236341" cy="236340"/>
            </a:xfrm>
            <a:prstGeom prst="ellipse">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84" name="Circle"/>
            <p:cNvSpPr/>
            <p:nvPr/>
          </p:nvSpPr>
          <p:spPr>
            <a:xfrm>
              <a:off x="1703366" y="1317415"/>
              <a:ext cx="283608" cy="283608"/>
            </a:xfrm>
            <a:prstGeom prst="ellipse">
              <a:avLst/>
            </a:prstGeom>
            <a:solidFill>
              <a:schemeClr val="accent5">
                <a:lumOff val="-29866"/>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grpSp>
        <p:nvGrpSpPr>
          <p:cNvPr id="887" name="Group"/>
          <p:cNvGrpSpPr/>
          <p:nvPr/>
        </p:nvGrpSpPr>
        <p:grpSpPr>
          <a:xfrm>
            <a:off x="7028854" y="450362"/>
            <a:ext cx="1386974" cy="13171200"/>
            <a:chOff x="0" y="0"/>
            <a:chExt cx="1386972" cy="13171199"/>
          </a:xfrm>
        </p:grpSpPr>
        <p:sp>
          <p:nvSpPr>
            <p:cNvPr id="786" name="Scissors"/>
            <p:cNvSpPr/>
            <p:nvPr/>
          </p:nvSpPr>
          <p:spPr>
            <a:xfrm rot="10800000">
              <a:off x="115333" y="8379369"/>
              <a:ext cx="494950" cy="448078"/>
            </a:xfrm>
            <a:custGeom>
              <a:avLst/>
              <a:gdLst/>
              <a:ahLst/>
              <a:cxnLst>
                <a:cxn ang="0">
                  <a:pos x="wd2" y="hd2"/>
                </a:cxn>
                <a:cxn ang="5400000">
                  <a:pos x="wd2" y="hd2"/>
                </a:cxn>
                <a:cxn ang="10800000">
                  <a:pos x="wd2" y="hd2"/>
                </a:cxn>
                <a:cxn ang="16200000">
                  <a:pos x="wd2" y="hd2"/>
                </a:cxn>
              </a:cxnLst>
              <a:rect l="0" t="0" r="r" b="b"/>
              <a:pathLst>
                <a:path w="21506" h="21600" fill="norm" stroke="1" extrusionOk="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nvGrpSpPr>
            <p:cNvPr id="886" name="Group"/>
            <p:cNvGrpSpPr/>
            <p:nvPr/>
          </p:nvGrpSpPr>
          <p:grpSpPr>
            <a:xfrm>
              <a:off x="0" y="-1"/>
              <a:ext cx="1386974" cy="13171200"/>
              <a:chOff x="0" y="0"/>
              <a:chExt cx="1386973" cy="13171198"/>
            </a:xfrm>
          </p:grpSpPr>
          <p:sp>
            <p:nvSpPr>
              <p:cNvPr id="787" name="Rectangle"/>
              <p:cNvSpPr/>
              <p:nvPr/>
            </p:nvSpPr>
            <p:spPr>
              <a:xfrm rot="16200000">
                <a:off x="6078" y="46544"/>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88" name="Rectangle"/>
              <p:cNvSpPr/>
              <p:nvPr/>
            </p:nvSpPr>
            <p:spPr>
              <a:xfrm rot="16200000">
                <a:off x="6078" y="233233"/>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89" name="Rectangle"/>
              <p:cNvSpPr/>
              <p:nvPr/>
            </p:nvSpPr>
            <p:spPr>
              <a:xfrm rot="16200000">
                <a:off x="8207" y="417533"/>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90" name="Rectangle"/>
              <p:cNvSpPr/>
              <p:nvPr/>
            </p:nvSpPr>
            <p:spPr>
              <a:xfrm rot="16200000">
                <a:off x="6078" y="606830"/>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91" name="Rectangle"/>
              <p:cNvSpPr/>
              <p:nvPr/>
            </p:nvSpPr>
            <p:spPr>
              <a:xfrm rot="16200000">
                <a:off x="1101901" y="2276150"/>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92" name="Rectangle"/>
              <p:cNvSpPr/>
              <p:nvPr/>
            </p:nvSpPr>
            <p:spPr>
              <a:xfrm rot="16200000">
                <a:off x="1101901" y="2462839"/>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93" name="Rectangle"/>
              <p:cNvSpPr/>
              <p:nvPr/>
            </p:nvSpPr>
            <p:spPr>
              <a:xfrm rot="16200000">
                <a:off x="1104030" y="2647140"/>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94" name="Rectangle"/>
              <p:cNvSpPr/>
              <p:nvPr/>
            </p:nvSpPr>
            <p:spPr>
              <a:xfrm rot="16200000">
                <a:off x="1101901" y="2836436"/>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95" name="Rectangle"/>
              <p:cNvSpPr/>
              <p:nvPr/>
            </p:nvSpPr>
            <p:spPr>
              <a:xfrm rot="16200000">
                <a:off x="5015" y="789418"/>
                <a:ext cx="127432"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96" name="Rectangle"/>
              <p:cNvSpPr/>
              <p:nvPr/>
            </p:nvSpPr>
            <p:spPr>
              <a:xfrm rot="16200000">
                <a:off x="5015" y="976104"/>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97" name="Rectangle"/>
              <p:cNvSpPr/>
              <p:nvPr/>
            </p:nvSpPr>
            <p:spPr>
              <a:xfrm rot="16200000">
                <a:off x="7142" y="1160405"/>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98" name="Rectangle"/>
              <p:cNvSpPr/>
              <p:nvPr/>
            </p:nvSpPr>
            <p:spPr>
              <a:xfrm rot="16200000">
                <a:off x="5015" y="1349705"/>
                <a:ext cx="127432"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799" name="Rectangle"/>
              <p:cNvSpPr/>
              <p:nvPr/>
            </p:nvSpPr>
            <p:spPr>
              <a:xfrm>
                <a:off x="363454" y="2209589"/>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00" name="Rectangle"/>
              <p:cNvSpPr/>
              <p:nvPr/>
            </p:nvSpPr>
            <p:spPr>
              <a:xfrm>
                <a:off x="559700" y="2209589"/>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01" name="Rectangle"/>
              <p:cNvSpPr/>
              <p:nvPr/>
            </p:nvSpPr>
            <p:spPr>
              <a:xfrm>
                <a:off x="51251" y="1470943"/>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02" name="Rectangle"/>
              <p:cNvSpPr/>
              <p:nvPr/>
            </p:nvSpPr>
            <p:spPr>
              <a:xfrm>
                <a:off x="247499" y="1470943"/>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03" name="Rectangle"/>
              <p:cNvSpPr/>
              <p:nvPr/>
            </p:nvSpPr>
            <p:spPr>
              <a:xfrm rot="16200000">
                <a:off x="318325" y="1519520"/>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04" name="Rectangle"/>
              <p:cNvSpPr/>
              <p:nvPr/>
            </p:nvSpPr>
            <p:spPr>
              <a:xfrm rot="16200000">
                <a:off x="318325" y="1706207"/>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05" name="Rectangle"/>
              <p:cNvSpPr/>
              <p:nvPr/>
            </p:nvSpPr>
            <p:spPr>
              <a:xfrm rot="16200000">
                <a:off x="320454" y="1890508"/>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06" name="Rectangle"/>
              <p:cNvSpPr/>
              <p:nvPr/>
            </p:nvSpPr>
            <p:spPr>
              <a:xfrm rot="16200000">
                <a:off x="318325" y="2079807"/>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07" name="Rectangle"/>
              <p:cNvSpPr/>
              <p:nvPr/>
            </p:nvSpPr>
            <p:spPr>
              <a:xfrm>
                <a:off x="755950" y="2209589"/>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08" name="Rectangle"/>
              <p:cNvSpPr/>
              <p:nvPr/>
            </p:nvSpPr>
            <p:spPr>
              <a:xfrm>
                <a:off x="952201" y="2209589"/>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09" name="Rectangle"/>
              <p:cNvSpPr/>
              <p:nvPr/>
            </p:nvSpPr>
            <p:spPr>
              <a:xfrm rot="16200000">
                <a:off x="1100839" y="3024225"/>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10" name="Rectangle"/>
              <p:cNvSpPr/>
              <p:nvPr/>
            </p:nvSpPr>
            <p:spPr>
              <a:xfrm rot="16200000">
                <a:off x="1100839" y="3210911"/>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11" name="Rectangle"/>
              <p:cNvSpPr/>
              <p:nvPr/>
            </p:nvSpPr>
            <p:spPr>
              <a:xfrm rot="16200000">
                <a:off x="1102968" y="3395213"/>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12" name="Rectangle"/>
              <p:cNvSpPr/>
              <p:nvPr/>
            </p:nvSpPr>
            <p:spPr>
              <a:xfrm rot="16200000">
                <a:off x="1100839" y="3584511"/>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13" name="Rectangle"/>
              <p:cNvSpPr/>
              <p:nvPr/>
            </p:nvSpPr>
            <p:spPr>
              <a:xfrm rot="16200000">
                <a:off x="1101901" y="3755035"/>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14" name="Rectangle"/>
              <p:cNvSpPr/>
              <p:nvPr/>
            </p:nvSpPr>
            <p:spPr>
              <a:xfrm rot="16200000">
                <a:off x="1101901" y="3941722"/>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15" name="Scissors"/>
              <p:cNvSpPr/>
              <p:nvPr/>
            </p:nvSpPr>
            <p:spPr>
              <a:xfrm flipH="1" rot="10800000">
                <a:off x="651896" y="4456781"/>
                <a:ext cx="493142" cy="446441"/>
              </a:xfrm>
              <a:custGeom>
                <a:avLst/>
                <a:gdLst/>
                <a:ahLst/>
                <a:cxnLst>
                  <a:cxn ang="0">
                    <a:pos x="wd2" y="hd2"/>
                  </a:cxn>
                  <a:cxn ang="5400000">
                    <a:pos x="wd2" y="hd2"/>
                  </a:cxn>
                  <a:cxn ang="10800000">
                    <a:pos x="wd2" y="hd2"/>
                  </a:cxn>
                  <a:cxn ang="16200000">
                    <a:pos x="wd2" y="hd2"/>
                  </a:cxn>
                </a:cxnLst>
                <a:rect l="0" t="0" r="r" b="b"/>
                <a:pathLst>
                  <a:path w="21506" h="21600" fill="norm" stroke="1" extrusionOk="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16" name="Rectangle"/>
              <p:cNvSpPr/>
              <p:nvPr/>
            </p:nvSpPr>
            <p:spPr>
              <a:xfrm flipH="1" rot="16200000">
                <a:off x="2750" y="8481637"/>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17" name="Rectangle"/>
              <p:cNvSpPr/>
              <p:nvPr/>
            </p:nvSpPr>
            <p:spPr>
              <a:xfrm flipH="1" rot="16200000">
                <a:off x="4887" y="8296661"/>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18" name="Rectangle"/>
              <p:cNvSpPr/>
              <p:nvPr/>
            </p:nvSpPr>
            <p:spPr>
              <a:xfrm flipH="1" rot="16200000">
                <a:off x="2750" y="8106670"/>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19" name="Rectangle"/>
              <p:cNvSpPr/>
              <p:nvPr/>
            </p:nvSpPr>
            <p:spPr>
              <a:xfrm flipH="1" rot="16200000">
                <a:off x="1683" y="7923415"/>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20" name="Rectangle"/>
              <p:cNvSpPr/>
              <p:nvPr/>
            </p:nvSpPr>
            <p:spPr>
              <a:xfrm flipH="1" rot="16200000">
                <a:off x="1683" y="7736042"/>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21" name="Rectangle"/>
              <p:cNvSpPr/>
              <p:nvPr/>
            </p:nvSpPr>
            <p:spPr>
              <a:xfrm flipH="1" rot="16200000">
                <a:off x="3820" y="7551066"/>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22" name="Rectangle"/>
              <p:cNvSpPr/>
              <p:nvPr/>
            </p:nvSpPr>
            <p:spPr>
              <a:xfrm flipH="1" rot="16200000">
                <a:off x="1683" y="7361073"/>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23" name="Rectangle"/>
              <p:cNvSpPr/>
              <p:nvPr/>
            </p:nvSpPr>
            <p:spPr>
              <a:xfrm flipH="1" rot="10800000">
                <a:off x="113130" y="6534549"/>
                <a:ext cx="127898"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24" name="Rectangle"/>
              <p:cNvSpPr/>
              <p:nvPr/>
            </p:nvSpPr>
            <p:spPr>
              <a:xfrm flipH="1" rot="10800000">
                <a:off x="281104" y="6534549"/>
                <a:ext cx="127898"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25" name="Rectangle"/>
              <p:cNvSpPr/>
              <p:nvPr/>
            </p:nvSpPr>
            <p:spPr>
              <a:xfrm flipH="1" rot="10800000">
                <a:off x="48087" y="7239389"/>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26" name="Rectangle"/>
              <p:cNvSpPr/>
              <p:nvPr/>
            </p:nvSpPr>
            <p:spPr>
              <a:xfrm flipH="1" rot="10800000">
                <a:off x="245059" y="7239389"/>
                <a:ext cx="127898"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27" name="Rectangle"/>
              <p:cNvSpPr/>
              <p:nvPr/>
            </p:nvSpPr>
            <p:spPr>
              <a:xfrm flipH="1" rot="16200000">
                <a:off x="316144" y="7190633"/>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28" name="Rectangle"/>
              <p:cNvSpPr/>
              <p:nvPr/>
            </p:nvSpPr>
            <p:spPr>
              <a:xfrm flipH="1" rot="16200000">
                <a:off x="316144" y="7003260"/>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29" name="Rectangle"/>
              <p:cNvSpPr/>
              <p:nvPr/>
            </p:nvSpPr>
            <p:spPr>
              <a:xfrm flipH="1" rot="16200000">
                <a:off x="318280" y="6818285"/>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30" name="Rectangle"/>
              <p:cNvSpPr/>
              <p:nvPr/>
            </p:nvSpPr>
            <p:spPr>
              <a:xfrm flipH="1" rot="16200000">
                <a:off x="316144" y="6628293"/>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31" name="Rectangle"/>
              <p:cNvSpPr/>
              <p:nvPr/>
            </p:nvSpPr>
            <p:spPr>
              <a:xfrm flipH="1" rot="16200000">
                <a:off x="79074" y="6074783"/>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32" name="Rectangle"/>
              <p:cNvSpPr/>
              <p:nvPr/>
            </p:nvSpPr>
            <p:spPr>
              <a:xfrm flipH="1" rot="16200000">
                <a:off x="79074" y="5887411"/>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33" name="Rectangle"/>
              <p:cNvSpPr/>
              <p:nvPr/>
            </p:nvSpPr>
            <p:spPr>
              <a:xfrm flipH="1" rot="16200000">
                <a:off x="74289" y="5723205"/>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34" name="Rectangle"/>
              <p:cNvSpPr/>
              <p:nvPr/>
            </p:nvSpPr>
            <p:spPr>
              <a:xfrm flipH="1" rot="16200000">
                <a:off x="1104731" y="4574570"/>
                <a:ext cx="127898"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35" name="Rectangle"/>
              <p:cNvSpPr/>
              <p:nvPr/>
            </p:nvSpPr>
            <p:spPr>
              <a:xfrm rot="16200000">
                <a:off x="2750" y="8889114"/>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36" name="Rectangle"/>
              <p:cNvSpPr/>
              <p:nvPr/>
            </p:nvSpPr>
            <p:spPr>
              <a:xfrm rot="16200000">
                <a:off x="4887" y="9074091"/>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37" name="Rectangle"/>
              <p:cNvSpPr/>
              <p:nvPr/>
            </p:nvSpPr>
            <p:spPr>
              <a:xfrm rot="16200000">
                <a:off x="2750" y="9264084"/>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38" name="Rectangle"/>
              <p:cNvSpPr/>
              <p:nvPr/>
            </p:nvSpPr>
            <p:spPr>
              <a:xfrm rot="16200000">
                <a:off x="1102594" y="10939529"/>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39" name="Rectangle"/>
              <p:cNvSpPr/>
              <p:nvPr/>
            </p:nvSpPr>
            <p:spPr>
              <a:xfrm rot="16200000">
                <a:off x="1102594" y="11126900"/>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40" name="Rectangle"/>
              <p:cNvSpPr/>
              <p:nvPr/>
            </p:nvSpPr>
            <p:spPr>
              <a:xfrm rot="16200000">
                <a:off x="1104731" y="11311876"/>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41" name="Rectangle"/>
              <p:cNvSpPr/>
              <p:nvPr/>
            </p:nvSpPr>
            <p:spPr>
              <a:xfrm rot="16200000">
                <a:off x="1102594" y="11501867"/>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42" name="Rectangle"/>
              <p:cNvSpPr/>
              <p:nvPr/>
            </p:nvSpPr>
            <p:spPr>
              <a:xfrm rot="16200000">
                <a:off x="1683" y="9447341"/>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43" name="Rectangle"/>
              <p:cNvSpPr/>
              <p:nvPr/>
            </p:nvSpPr>
            <p:spPr>
              <a:xfrm rot="16200000">
                <a:off x="1683" y="9634711"/>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44" name="Rectangle"/>
              <p:cNvSpPr/>
              <p:nvPr/>
            </p:nvSpPr>
            <p:spPr>
              <a:xfrm rot="16200000">
                <a:off x="3820" y="9819686"/>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45" name="Rectangle"/>
              <p:cNvSpPr/>
              <p:nvPr/>
            </p:nvSpPr>
            <p:spPr>
              <a:xfrm rot="16200000">
                <a:off x="1683" y="10009681"/>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46" name="Rectangle"/>
              <p:cNvSpPr/>
              <p:nvPr/>
            </p:nvSpPr>
            <p:spPr>
              <a:xfrm>
                <a:off x="361437" y="10872721"/>
                <a:ext cx="127898"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47" name="Rectangle"/>
              <p:cNvSpPr/>
              <p:nvPr/>
            </p:nvSpPr>
            <p:spPr>
              <a:xfrm>
                <a:off x="558405" y="10872721"/>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48" name="Rectangle"/>
              <p:cNvSpPr/>
              <p:nvPr/>
            </p:nvSpPr>
            <p:spPr>
              <a:xfrm>
                <a:off x="48087" y="10131361"/>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49" name="Rectangle"/>
              <p:cNvSpPr/>
              <p:nvPr/>
            </p:nvSpPr>
            <p:spPr>
              <a:xfrm>
                <a:off x="245059" y="10131361"/>
                <a:ext cx="127898"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50" name="Rectangle"/>
              <p:cNvSpPr/>
              <p:nvPr/>
            </p:nvSpPr>
            <p:spPr>
              <a:xfrm rot="16200000">
                <a:off x="316144" y="10180120"/>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51" name="Rectangle"/>
              <p:cNvSpPr/>
              <p:nvPr/>
            </p:nvSpPr>
            <p:spPr>
              <a:xfrm rot="16200000">
                <a:off x="316144" y="10367490"/>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52" name="Rectangle"/>
              <p:cNvSpPr/>
              <p:nvPr/>
            </p:nvSpPr>
            <p:spPr>
              <a:xfrm rot="16200000">
                <a:off x="318280" y="10552470"/>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53" name="Rectangle"/>
              <p:cNvSpPr/>
              <p:nvPr/>
            </p:nvSpPr>
            <p:spPr>
              <a:xfrm rot="16200000">
                <a:off x="316144" y="10742464"/>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54" name="Rectangle"/>
              <p:cNvSpPr/>
              <p:nvPr/>
            </p:nvSpPr>
            <p:spPr>
              <a:xfrm>
                <a:off x="755371" y="10872721"/>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55" name="Rectangle"/>
              <p:cNvSpPr/>
              <p:nvPr/>
            </p:nvSpPr>
            <p:spPr>
              <a:xfrm>
                <a:off x="952342" y="10872721"/>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56" name="Rectangle"/>
              <p:cNvSpPr/>
              <p:nvPr/>
            </p:nvSpPr>
            <p:spPr>
              <a:xfrm rot="16200000">
                <a:off x="1101529" y="11690344"/>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57" name="Scissors"/>
              <p:cNvSpPr/>
              <p:nvPr/>
            </p:nvSpPr>
            <p:spPr>
              <a:xfrm flipH="1" rot="10800000">
                <a:off x="892023" y="12643589"/>
                <a:ext cx="494951" cy="448078"/>
              </a:xfrm>
              <a:custGeom>
                <a:avLst/>
                <a:gdLst/>
                <a:ahLst/>
                <a:cxnLst>
                  <a:cxn ang="0">
                    <a:pos x="wd2" y="hd2"/>
                  </a:cxn>
                  <a:cxn ang="5400000">
                    <a:pos x="wd2" y="hd2"/>
                  </a:cxn>
                  <a:cxn ang="10800000">
                    <a:pos x="wd2" y="hd2"/>
                  </a:cxn>
                  <a:cxn ang="16200000">
                    <a:pos x="wd2" y="hd2"/>
                  </a:cxn>
                </a:cxnLst>
                <a:rect l="0" t="0" r="r" b="b"/>
                <a:pathLst>
                  <a:path w="21506" h="21600" fill="norm" stroke="1" extrusionOk="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58" name="Rectangle"/>
              <p:cNvSpPr/>
              <p:nvPr/>
            </p:nvSpPr>
            <p:spPr>
              <a:xfrm rot="16200000">
                <a:off x="1094607" y="12036942"/>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59" name="Rectangle"/>
              <p:cNvSpPr/>
              <p:nvPr/>
            </p:nvSpPr>
            <p:spPr>
              <a:xfrm rot="16200000">
                <a:off x="1096744" y="12221919"/>
                <a:ext cx="127898"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60" name="Rectangle"/>
              <p:cNvSpPr/>
              <p:nvPr/>
            </p:nvSpPr>
            <p:spPr>
              <a:xfrm rot="16200000">
                <a:off x="1094607" y="12411912"/>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61" name="Rectangle"/>
              <p:cNvSpPr/>
              <p:nvPr/>
            </p:nvSpPr>
            <p:spPr>
              <a:xfrm rot="16200000">
                <a:off x="1095672" y="12583059"/>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nvGrpSpPr>
              <p:cNvPr id="867" name="Group"/>
              <p:cNvGrpSpPr/>
              <p:nvPr/>
            </p:nvGrpSpPr>
            <p:grpSpPr>
              <a:xfrm flipH="1">
                <a:off x="0" y="12644763"/>
                <a:ext cx="445165" cy="526436"/>
                <a:chOff x="0" y="0"/>
                <a:chExt cx="445164" cy="526435"/>
              </a:xfrm>
            </p:grpSpPr>
            <p:sp>
              <p:nvSpPr>
                <p:cNvPr id="862" name="Rectangle"/>
                <p:cNvSpPr/>
                <p:nvPr/>
              </p:nvSpPr>
              <p:spPr>
                <a:xfrm rot="16200000">
                  <a:off x="361845" y="70285"/>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63" name="Rectangle"/>
                <p:cNvSpPr/>
                <p:nvPr/>
              </p:nvSpPr>
              <p:spPr>
                <a:xfrm rot="16200000">
                  <a:off x="363982" y="255262"/>
                  <a:ext cx="127898"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64" name="Rectangle"/>
                <p:cNvSpPr/>
                <p:nvPr/>
              </p:nvSpPr>
              <p:spPr>
                <a:xfrm rot="16200000">
                  <a:off x="361845" y="445253"/>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65" name="Rectangle"/>
                <p:cNvSpPr/>
                <p:nvPr/>
              </p:nvSpPr>
              <p:spPr>
                <a:xfrm>
                  <a:off x="0" y="0"/>
                  <a:ext cx="127898"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66" name="Rectangle"/>
                <p:cNvSpPr/>
                <p:nvPr/>
              </p:nvSpPr>
              <p:spPr>
                <a:xfrm>
                  <a:off x="196970" y="0"/>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868" name="Rectangle"/>
              <p:cNvSpPr/>
              <p:nvPr/>
            </p:nvSpPr>
            <p:spPr>
              <a:xfrm rot="16200000">
                <a:off x="1094607" y="11870342"/>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nvGrpSpPr>
              <p:cNvPr id="875" name="Group"/>
              <p:cNvGrpSpPr/>
              <p:nvPr/>
            </p:nvGrpSpPr>
            <p:grpSpPr>
              <a:xfrm flipH="1">
                <a:off x="121718" y="5151380"/>
                <a:ext cx="565650" cy="486418"/>
                <a:chOff x="0" y="0"/>
                <a:chExt cx="565648" cy="486417"/>
              </a:xfrm>
            </p:grpSpPr>
            <p:sp>
              <p:nvSpPr>
                <p:cNvPr id="869" name="Rectangle"/>
                <p:cNvSpPr/>
                <p:nvPr/>
              </p:nvSpPr>
              <p:spPr>
                <a:xfrm flipH="1" rot="16200000">
                  <a:off x="483401" y="405234"/>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70" name="Rectangle"/>
                <p:cNvSpPr/>
                <p:nvPr/>
              </p:nvSpPr>
              <p:spPr>
                <a:xfrm flipH="1" rot="16200000">
                  <a:off x="484466" y="234086"/>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71" name="Rectangle"/>
                <p:cNvSpPr/>
                <p:nvPr/>
              </p:nvSpPr>
              <p:spPr>
                <a:xfrm flipH="1" rot="16200000">
                  <a:off x="484466" y="46715"/>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72" name="Rectangle"/>
                <p:cNvSpPr/>
                <p:nvPr/>
              </p:nvSpPr>
              <p:spPr>
                <a:xfrm>
                  <a:off x="0" y="4493"/>
                  <a:ext cx="127898"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73" name="Rectangle"/>
                <p:cNvSpPr/>
                <p:nvPr/>
              </p:nvSpPr>
              <p:spPr>
                <a:xfrm>
                  <a:off x="196967" y="4493"/>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74" name="Rectangle"/>
                <p:cNvSpPr/>
                <p:nvPr/>
              </p:nvSpPr>
              <p:spPr>
                <a:xfrm>
                  <a:off x="393938" y="4493"/>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876" name="Rectangle"/>
              <p:cNvSpPr/>
              <p:nvPr/>
            </p:nvSpPr>
            <p:spPr>
              <a:xfrm>
                <a:off x="506816" y="12644976"/>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77" name="Rectangle"/>
              <p:cNvSpPr/>
              <p:nvPr/>
            </p:nvSpPr>
            <p:spPr>
              <a:xfrm>
                <a:off x="703785" y="12644976"/>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78" name="Rectangle"/>
              <p:cNvSpPr/>
              <p:nvPr/>
            </p:nvSpPr>
            <p:spPr>
              <a:xfrm>
                <a:off x="900751" y="12644976"/>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79" name="Rectangle"/>
              <p:cNvSpPr/>
              <p:nvPr/>
            </p:nvSpPr>
            <p:spPr>
              <a:xfrm flipH="1" rot="16200000">
                <a:off x="80139" y="6431228"/>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80" name="Rectangle"/>
              <p:cNvSpPr/>
              <p:nvPr/>
            </p:nvSpPr>
            <p:spPr>
              <a:xfrm flipH="1" rot="16200000">
                <a:off x="80139" y="6243854"/>
                <a:ext cx="127899"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81" name="Rectangle"/>
              <p:cNvSpPr/>
              <p:nvPr/>
            </p:nvSpPr>
            <p:spPr>
              <a:xfrm flipH="1" rot="16200000">
                <a:off x="1101668" y="4941268"/>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82" name="Rectangle"/>
              <p:cNvSpPr/>
              <p:nvPr/>
            </p:nvSpPr>
            <p:spPr>
              <a:xfrm flipH="1" rot="16200000">
                <a:off x="1101668" y="4753895"/>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83" name="Rectangle"/>
              <p:cNvSpPr/>
              <p:nvPr/>
            </p:nvSpPr>
            <p:spPr>
              <a:xfrm flipH="1" rot="16200000">
                <a:off x="1102594" y="5097247"/>
                <a:ext cx="127898" cy="3446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84" name="Rectangle"/>
              <p:cNvSpPr/>
              <p:nvPr/>
            </p:nvSpPr>
            <p:spPr>
              <a:xfrm flipH="1" rot="10800000">
                <a:off x="773920" y="5157738"/>
                <a:ext cx="127899"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85" name="Rectangle"/>
              <p:cNvSpPr/>
              <p:nvPr/>
            </p:nvSpPr>
            <p:spPr>
              <a:xfrm flipH="1" rot="10800000">
                <a:off x="941894" y="5157738"/>
                <a:ext cx="127898"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grpSp>
      <p:grpSp>
        <p:nvGrpSpPr>
          <p:cNvPr id="898" name="Group"/>
          <p:cNvGrpSpPr/>
          <p:nvPr/>
        </p:nvGrpSpPr>
        <p:grpSpPr>
          <a:xfrm>
            <a:off x="20257363" y="6279754"/>
            <a:ext cx="4094096" cy="2548594"/>
            <a:chOff x="0" y="0"/>
            <a:chExt cx="4094094" cy="2548593"/>
          </a:xfrm>
        </p:grpSpPr>
        <p:sp>
          <p:nvSpPr>
            <p:cNvPr id="888" name="Line"/>
            <p:cNvSpPr/>
            <p:nvPr/>
          </p:nvSpPr>
          <p:spPr>
            <a:xfrm>
              <a:off x="0" y="1022937"/>
              <a:ext cx="1285481"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889" name="Circle"/>
            <p:cNvSpPr/>
            <p:nvPr/>
          </p:nvSpPr>
          <p:spPr>
            <a:xfrm>
              <a:off x="1386602" y="373976"/>
              <a:ext cx="668759" cy="668760"/>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90" name="Oval"/>
            <p:cNvSpPr/>
            <p:nvPr/>
          </p:nvSpPr>
          <p:spPr>
            <a:xfrm>
              <a:off x="2269008" y="0"/>
              <a:ext cx="591302" cy="590381"/>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91" name="Circle"/>
            <p:cNvSpPr/>
            <p:nvPr/>
          </p:nvSpPr>
          <p:spPr>
            <a:xfrm>
              <a:off x="2269008" y="851560"/>
              <a:ext cx="344880" cy="342754"/>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92" name="Circle"/>
            <p:cNvSpPr/>
            <p:nvPr/>
          </p:nvSpPr>
          <p:spPr>
            <a:xfrm>
              <a:off x="1814613" y="1179131"/>
              <a:ext cx="344880" cy="342754"/>
            </a:xfrm>
            <a:prstGeom prst="ellipse">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93" name="Circle"/>
            <p:cNvSpPr/>
            <p:nvPr/>
          </p:nvSpPr>
          <p:spPr>
            <a:xfrm flipH="1" rot="10800000">
              <a:off x="3068871" y="244572"/>
              <a:ext cx="259974" cy="259974"/>
            </a:xfrm>
            <a:prstGeom prst="ellipse">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94" name="Circle"/>
            <p:cNvSpPr/>
            <p:nvPr/>
          </p:nvSpPr>
          <p:spPr>
            <a:xfrm flipH="1" rot="10800000">
              <a:off x="2323278" y="1601786"/>
              <a:ext cx="236340" cy="236340"/>
            </a:xfrm>
            <a:prstGeom prst="ellipse">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95" name="Circle"/>
            <p:cNvSpPr/>
            <p:nvPr/>
          </p:nvSpPr>
          <p:spPr>
            <a:xfrm flipH="1" rot="10800000">
              <a:off x="2861014" y="679675"/>
              <a:ext cx="236340" cy="236340"/>
            </a:xfrm>
            <a:prstGeom prst="ellipse">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96" name="Circle"/>
            <p:cNvSpPr/>
            <p:nvPr/>
          </p:nvSpPr>
          <p:spPr>
            <a:xfrm>
              <a:off x="2733592" y="1232339"/>
              <a:ext cx="236340" cy="236340"/>
            </a:xfrm>
            <a:prstGeom prst="ellipse">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897" name="FunFams"/>
            <p:cNvSpPr txBox="1"/>
            <p:nvPr/>
          </p:nvSpPr>
          <p:spPr>
            <a:xfrm>
              <a:off x="788799" y="1840528"/>
              <a:ext cx="3305296" cy="7080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b="1" sz="3000">
                  <a:latin typeface="Product Sans"/>
                  <a:ea typeface="Product Sans"/>
                  <a:cs typeface="Product Sans"/>
                  <a:sym typeface="Product Sans"/>
                </a:defRPr>
              </a:lvl1pPr>
            </a:lstStyle>
            <a:p>
              <a:pPr/>
              <a:r>
                <a:t>FunFams</a:t>
              </a:r>
            </a:p>
          </p:txBody>
        </p:sp>
      </p:grpSp>
      <p:grpSp>
        <p:nvGrpSpPr>
          <p:cNvPr id="964" name="Group"/>
          <p:cNvGrpSpPr/>
          <p:nvPr/>
        </p:nvGrpSpPr>
        <p:grpSpPr>
          <a:xfrm>
            <a:off x="15314215" y="3360161"/>
            <a:ext cx="1752866" cy="8950277"/>
            <a:chOff x="0" y="0"/>
            <a:chExt cx="1752864" cy="8950276"/>
          </a:xfrm>
        </p:grpSpPr>
        <p:grpSp>
          <p:nvGrpSpPr>
            <p:cNvPr id="962" name="Group"/>
            <p:cNvGrpSpPr/>
            <p:nvPr/>
          </p:nvGrpSpPr>
          <p:grpSpPr>
            <a:xfrm>
              <a:off x="-1" y="940815"/>
              <a:ext cx="1507907" cy="8009462"/>
              <a:chOff x="0" y="0"/>
              <a:chExt cx="1507905" cy="8009460"/>
            </a:xfrm>
          </p:grpSpPr>
          <p:sp>
            <p:nvSpPr>
              <p:cNvPr id="899" name="Rectangle"/>
              <p:cNvSpPr/>
              <p:nvPr/>
            </p:nvSpPr>
            <p:spPr>
              <a:xfrm rot="16200000">
                <a:off x="535833" y="3018407"/>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nvGrpSpPr>
              <p:cNvPr id="903" name="Group"/>
              <p:cNvGrpSpPr/>
              <p:nvPr/>
            </p:nvGrpSpPr>
            <p:grpSpPr>
              <a:xfrm flipH="1" rot="16200000">
                <a:off x="830968" y="1171768"/>
                <a:ext cx="35403" cy="514910"/>
                <a:chOff x="0" y="0"/>
                <a:chExt cx="35402" cy="514908"/>
              </a:xfrm>
            </p:grpSpPr>
            <p:sp>
              <p:nvSpPr>
                <p:cNvPr id="900" name="Rectangle"/>
                <p:cNvSpPr/>
                <p:nvPr/>
              </p:nvSpPr>
              <p:spPr>
                <a:xfrm rot="16200000">
                  <a:off x="-46545" y="46544"/>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01" name="Rectangle"/>
                <p:cNvSpPr/>
                <p:nvPr/>
              </p:nvSpPr>
              <p:spPr>
                <a:xfrm rot="16200000">
                  <a:off x="-45484" y="251435"/>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02" name="Rectangle"/>
                <p:cNvSpPr/>
                <p:nvPr/>
              </p:nvSpPr>
              <p:spPr>
                <a:xfrm rot="16200000">
                  <a:off x="-46545" y="434023"/>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904" name="Rectangle"/>
              <p:cNvSpPr/>
              <p:nvPr/>
            </p:nvSpPr>
            <p:spPr>
              <a:xfrm rot="16200000">
                <a:off x="1424895" y="587312"/>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05" name="Rectangle"/>
              <p:cNvSpPr/>
              <p:nvPr/>
            </p:nvSpPr>
            <p:spPr>
              <a:xfrm rot="16200000">
                <a:off x="1427020" y="771611"/>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06" name="Rectangle"/>
              <p:cNvSpPr/>
              <p:nvPr/>
            </p:nvSpPr>
            <p:spPr>
              <a:xfrm rot="16200000">
                <a:off x="1424895" y="960910"/>
                <a:ext cx="127432"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07" name="Rectangle"/>
              <p:cNvSpPr/>
              <p:nvPr/>
            </p:nvSpPr>
            <p:spPr>
              <a:xfrm rot="16200000">
                <a:off x="1425955" y="1131075"/>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08" name="Rectangle"/>
              <p:cNvSpPr/>
              <p:nvPr/>
            </p:nvSpPr>
            <p:spPr>
              <a:xfrm rot="16200000">
                <a:off x="1424895" y="1313662"/>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09" name="Rectangle"/>
              <p:cNvSpPr/>
              <p:nvPr/>
            </p:nvSpPr>
            <p:spPr>
              <a:xfrm rot="16200000">
                <a:off x="534800" y="4545648"/>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10" name="Rectangle"/>
              <p:cNvSpPr/>
              <p:nvPr/>
            </p:nvSpPr>
            <p:spPr>
              <a:xfrm rot="16200000">
                <a:off x="532674" y="4734946"/>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11" name="Rectangle"/>
              <p:cNvSpPr/>
              <p:nvPr/>
            </p:nvSpPr>
            <p:spPr>
              <a:xfrm rot="16200000">
                <a:off x="539842" y="2287789"/>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12" name="Rectangle"/>
              <p:cNvSpPr/>
              <p:nvPr/>
            </p:nvSpPr>
            <p:spPr>
              <a:xfrm rot="16200000">
                <a:off x="539842" y="2474475"/>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13" name="Rectangle"/>
              <p:cNvSpPr/>
              <p:nvPr/>
            </p:nvSpPr>
            <p:spPr>
              <a:xfrm rot="16200000">
                <a:off x="541968" y="2658777"/>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14" name="Rectangle"/>
              <p:cNvSpPr/>
              <p:nvPr/>
            </p:nvSpPr>
            <p:spPr>
              <a:xfrm rot="16200000">
                <a:off x="539842" y="2848076"/>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15" name="Rectangle"/>
              <p:cNvSpPr/>
              <p:nvPr/>
            </p:nvSpPr>
            <p:spPr>
              <a:xfrm rot="16200000">
                <a:off x="538465" y="1545249"/>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16" name="Rectangle"/>
              <p:cNvSpPr/>
              <p:nvPr/>
            </p:nvSpPr>
            <p:spPr>
              <a:xfrm rot="16200000">
                <a:off x="538465" y="1731936"/>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17" name="Rectangle"/>
              <p:cNvSpPr/>
              <p:nvPr/>
            </p:nvSpPr>
            <p:spPr>
              <a:xfrm rot="16200000">
                <a:off x="540591" y="1916235"/>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18" name="Rectangle"/>
              <p:cNvSpPr/>
              <p:nvPr/>
            </p:nvSpPr>
            <p:spPr>
              <a:xfrm rot="16200000">
                <a:off x="538465" y="2105537"/>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nvGrpSpPr>
              <p:cNvPr id="922" name="Group"/>
              <p:cNvGrpSpPr/>
              <p:nvPr/>
            </p:nvGrpSpPr>
            <p:grpSpPr>
              <a:xfrm flipH="1" rot="16200000">
                <a:off x="1227120" y="1174099"/>
                <a:ext cx="35403" cy="514910"/>
                <a:chOff x="0" y="0"/>
                <a:chExt cx="35402" cy="514908"/>
              </a:xfrm>
            </p:grpSpPr>
            <p:sp>
              <p:nvSpPr>
                <p:cNvPr id="919" name="Rectangle"/>
                <p:cNvSpPr/>
                <p:nvPr/>
              </p:nvSpPr>
              <p:spPr>
                <a:xfrm rot="16200000">
                  <a:off x="-46545" y="46544"/>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20" name="Rectangle"/>
                <p:cNvSpPr/>
                <p:nvPr/>
              </p:nvSpPr>
              <p:spPr>
                <a:xfrm rot="16200000">
                  <a:off x="-45484" y="251435"/>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21" name="Rectangle"/>
                <p:cNvSpPr/>
                <p:nvPr/>
              </p:nvSpPr>
              <p:spPr>
                <a:xfrm rot="16200000">
                  <a:off x="-46545" y="434023"/>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923" name="Rectangle"/>
              <p:cNvSpPr/>
              <p:nvPr/>
            </p:nvSpPr>
            <p:spPr>
              <a:xfrm rot="16200000">
                <a:off x="1424895" y="46544"/>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24" name="Rectangle"/>
              <p:cNvSpPr/>
              <p:nvPr/>
            </p:nvSpPr>
            <p:spPr>
              <a:xfrm rot="16200000">
                <a:off x="1427020" y="230844"/>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25" name="Rectangle"/>
              <p:cNvSpPr/>
              <p:nvPr/>
            </p:nvSpPr>
            <p:spPr>
              <a:xfrm rot="16200000">
                <a:off x="1424895" y="420145"/>
                <a:ext cx="127432"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26" name="Rectangle"/>
              <p:cNvSpPr/>
              <p:nvPr/>
            </p:nvSpPr>
            <p:spPr>
              <a:xfrm rot="16200000">
                <a:off x="537224" y="4915654"/>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27" name="Rectangle"/>
              <p:cNvSpPr/>
              <p:nvPr/>
            </p:nvSpPr>
            <p:spPr>
              <a:xfrm rot="16200000">
                <a:off x="539351" y="5099956"/>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28" name="Rectangle"/>
              <p:cNvSpPr/>
              <p:nvPr/>
            </p:nvSpPr>
            <p:spPr>
              <a:xfrm rot="16200000">
                <a:off x="537224" y="5289253"/>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29" name="Rectangle"/>
              <p:cNvSpPr/>
              <p:nvPr/>
            </p:nvSpPr>
            <p:spPr>
              <a:xfrm rot="16200000">
                <a:off x="537224" y="5465413"/>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30" name="Rectangle"/>
              <p:cNvSpPr/>
              <p:nvPr/>
            </p:nvSpPr>
            <p:spPr>
              <a:xfrm rot="16200000">
                <a:off x="539351" y="5649716"/>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31" name="Rectangle"/>
              <p:cNvSpPr/>
              <p:nvPr/>
            </p:nvSpPr>
            <p:spPr>
              <a:xfrm rot="16200000">
                <a:off x="537224" y="5839013"/>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32" name="Rectangle"/>
              <p:cNvSpPr/>
              <p:nvPr/>
            </p:nvSpPr>
            <p:spPr>
              <a:xfrm rot="16200000">
                <a:off x="537224" y="6025949"/>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33" name="Rectangle"/>
              <p:cNvSpPr/>
              <p:nvPr/>
            </p:nvSpPr>
            <p:spPr>
              <a:xfrm rot="16200000">
                <a:off x="539351" y="6210253"/>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34" name="Rectangle"/>
              <p:cNvSpPr/>
              <p:nvPr/>
            </p:nvSpPr>
            <p:spPr>
              <a:xfrm rot="16200000">
                <a:off x="537224" y="6399552"/>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35" name="Rectangle"/>
              <p:cNvSpPr/>
              <p:nvPr/>
            </p:nvSpPr>
            <p:spPr>
              <a:xfrm rot="16200000">
                <a:off x="-34091" y="6618827"/>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36" name="Rectangle"/>
              <p:cNvSpPr/>
              <p:nvPr/>
            </p:nvSpPr>
            <p:spPr>
              <a:xfrm rot="16200000">
                <a:off x="-31966" y="6803130"/>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37" name="Rectangle"/>
              <p:cNvSpPr/>
              <p:nvPr/>
            </p:nvSpPr>
            <p:spPr>
              <a:xfrm rot="16200000">
                <a:off x="-34091" y="6992428"/>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nvGrpSpPr>
              <p:cNvPr id="941" name="Group"/>
              <p:cNvGrpSpPr/>
              <p:nvPr/>
            </p:nvGrpSpPr>
            <p:grpSpPr>
              <a:xfrm flipH="1" rot="16200000">
                <a:off x="307321" y="6275058"/>
                <a:ext cx="35403" cy="514910"/>
                <a:chOff x="0" y="0"/>
                <a:chExt cx="35402" cy="514908"/>
              </a:xfrm>
            </p:grpSpPr>
            <p:sp>
              <p:nvSpPr>
                <p:cNvPr id="938" name="Rectangle"/>
                <p:cNvSpPr/>
                <p:nvPr/>
              </p:nvSpPr>
              <p:spPr>
                <a:xfrm rot="16200000">
                  <a:off x="-46545" y="46544"/>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39" name="Rectangle"/>
                <p:cNvSpPr/>
                <p:nvPr/>
              </p:nvSpPr>
              <p:spPr>
                <a:xfrm rot="16200000">
                  <a:off x="-45484" y="251435"/>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40" name="Rectangle"/>
                <p:cNvSpPr/>
                <p:nvPr/>
              </p:nvSpPr>
              <p:spPr>
                <a:xfrm rot="16200000">
                  <a:off x="-46545" y="434023"/>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942" name="Rectangle"/>
              <p:cNvSpPr/>
              <p:nvPr/>
            </p:nvSpPr>
            <p:spPr>
              <a:xfrm rot="16200000">
                <a:off x="-40319" y="7183918"/>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43" name="Rectangle"/>
              <p:cNvSpPr/>
              <p:nvPr/>
            </p:nvSpPr>
            <p:spPr>
              <a:xfrm rot="16200000">
                <a:off x="-38191" y="7368217"/>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44" name="Rectangle"/>
              <p:cNvSpPr/>
              <p:nvPr/>
            </p:nvSpPr>
            <p:spPr>
              <a:xfrm rot="16200000">
                <a:off x="-40319" y="7557518"/>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45" name="Rectangle"/>
              <p:cNvSpPr/>
              <p:nvPr/>
            </p:nvSpPr>
            <p:spPr>
              <a:xfrm rot="16200000">
                <a:off x="-44419" y="7739275"/>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46" name="Rectangle"/>
              <p:cNvSpPr/>
              <p:nvPr/>
            </p:nvSpPr>
            <p:spPr>
              <a:xfrm rot="16200000">
                <a:off x="-46545" y="7928574"/>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nvGrpSpPr>
              <p:cNvPr id="950" name="Group"/>
              <p:cNvGrpSpPr/>
              <p:nvPr/>
            </p:nvGrpSpPr>
            <p:grpSpPr>
              <a:xfrm flipH="1" rot="16200000">
                <a:off x="880992" y="2854101"/>
                <a:ext cx="35403" cy="514910"/>
                <a:chOff x="0" y="0"/>
                <a:chExt cx="35402" cy="514908"/>
              </a:xfrm>
            </p:grpSpPr>
            <p:sp>
              <p:nvSpPr>
                <p:cNvPr id="947" name="Rectangle"/>
                <p:cNvSpPr/>
                <p:nvPr/>
              </p:nvSpPr>
              <p:spPr>
                <a:xfrm rot="16200000">
                  <a:off x="-46545" y="46544"/>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48" name="Rectangle"/>
                <p:cNvSpPr/>
                <p:nvPr/>
              </p:nvSpPr>
              <p:spPr>
                <a:xfrm rot="16200000">
                  <a:off x="-45484" y="251435"/>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49" name="Rectangle"/>
                <p:cNvSpPr/>
                <p:nvPr/>
              </p:nvSpPr>
              <p:spPr>
                <a:xfrm rot="16200000">
                  <a:off x="-46545" y="434023"/>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951" name="Rectangle"/>
              <p:cNvSpPr/>
              <p:nvPr/>
            </p:nvSpPr>
            <p:spPr>
              <a:xfrm rot="16200000">
                <a:off x="1158060" y="3306641"/>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52" name="Rectangle"/>
              <p:cNvSpPr/>
              <p:nvPr/>
            </p:nvSpPr>
            <p:spPr>
              <a:xfrm rot="16200000">
                <a:off x="1160187" y="3490943"/>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53" name="Rectangle"/>
              <p:cNvSpPr/>
              <p:nvPr/>
            </p:nvSpPr>
            <p:spPr>
              <a:xfrm rot="16200000">
                <a:off x="1158060" y="3680244"/>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54" name="Rectangle"/>
              <p:cNvSpPr/>
              <p:nvPr/>
            </p:nvSpPr>
            <p:spPr>
              <a:xfrm rot="16200000">
                <a:off x="1159123" y="3850406"/>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55" name="Rectangle"/>
              <p:cNvSpPr/>
              <p:nvPr/>
            </p:nvSpPr>
            <p:spPr>
              <a:xfrm rot="16200000">
                <a:off x="1158060" y="3139476"/>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56" name="Rectangle"/>
              <p:cNvSpPr/>
              <p:nvPr/>
            </p:nvSpPr>
            <p:spPr>
              <a:xfrm flipH="1">
                <a:off x="660444" y="4505325"/>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57" name="Rectangle"/>
              <p:cNvSpPr/>
              <p:nvPr/>
            </p:nvSpPr>
            <p:spPr>
              <a:xfrm flipH="1">
                <a:off x="865334" y="4506386"/>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58" name="Rectangle"/>
              <p:cNvSpPr/>
              <p:nvPr/>
            </p:nvSpPr>
            <p:spPr>
              <a:xfrm flipH="1">
                <a:off x="1047924" y="4505325"/>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59" name="Rectangle"/>
              <p:cNvSpPr/>
              <p:nvPr/>
            </p:nvSpPr>
            <p:spPr>
              <a:xfrm rot="16200000">
                <a:off x="1160075" y="4047999"/>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60" name="Rectangle"/>
              <p:cNvSpPr/>
              <p:nvPr/>
            </p:nvSpPr>
            <p:spPr>
              <a:xfrm rot="16200000">
                <a:off x="1162200" y="4232302"/>
                <a:ext cx="127431" cy="34341"/>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61" name="Rectangle"/>
              <p:cNvSpPr/>
              <p:nvPr/>
            </p:nvSpPr>
            <p:spPr>
              <a:xfrm rot="16200000">
                <a:off x="1160075" y="4421599"/>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963" name="Scissors"/>
            <p:cNvSpPr/>
            <p:nvPr/>
          </p:nvSpPr>
          <p:spPr>
            <a:xfrm>
              <a:off x="896732" y="0"/>
              <a:ext cx="856133" cy="775057"/>
            </a:xfrm>
            <a:custGeom>
              <a:avLst/>
              <a:gdLst/>
              <a:ahLst/>
              <a:cxnLst>
                <a:cxn ang="0">
                  <a:pos x="wd2" y="hd2"/>
                </a:cxn>
                <a:cxn ang="5400000">
                  <a:pos x="wd2" y="hd2"/>
                </a:cxn>
                <a:cxn ang="10800000">
                  <a:pos x="wd2" y="hd2"/>
                </a:cxn>
                <a:cxn ang="16200000">
                  <a:pos x="wd2" y="hd2"/>
                </a:cxn>
              </a:cxnLst>
              <a:rect l="0" t="0" r="r" b="b"/>
              <a:pathLst>
                <a:path w="21506" h="21600" fill="norm" stroke="1" extrusionOk="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1013" name="Group"/>
          <p:cNvGrpSpPr/>
          <p:nvPr/>
        </p:nvGrpSpPr>
        <p:grpSpPr>
          <a:xfrm>
            <a:off x="13665959" y="3807884"/>
            <a:ext cx="5607876" cy="8409590"/>
            <a:chOff x="0" y="0"/>
            <a:chExt cx="5607874" cy="8409589"/>
          </a:xfrm>
        </p:grpSpPr>
        <p:grpSp>
          <p:nvGrpSpPr>
            <p:cNvPr id="1011" name="Group"/>
            <p:cNvGrpSpPr/>
            <p:nvPr/>
          </p:nvGrpSpPr>
          <p:grpSpPr>
            <a:xfrm>
              <a:off x="1205408" y="-1"/>
              <a:ext cx="4402467" cy="8409591"/>
              <a:chOff x="0" y="0"/>
              <a:chExt cx="4402466" cy="8409588"/>
            </a:xfrm>
          </p:grpSpPr>
          <p:sp>
            <p:nvSpPr>
              <p:cNvPr id="965" name="Line"/>
              <p:cNvSpPr/>
              <p:nvPr/>
            </p:nvSpPr>
            <p:spPr>
              <a:xfrm flipV="1">
                <a:off x="1139921" y="7296537"/>
                <a:ext cx="1" cy="1014369"/>
              </a:xfrm>
              <a:prstGeom prst="line">
                <a:avLst/>
              </a:prstGeom>
              <a:noFill/>
              <a:ln w="25400" cap="flat">
                <a:solidFill>
                  <a:srgbClr val="D5C49E"/>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66" name="Line"/>
              <p:cNvSpPr/>
              <p:nvPr/>
            </p:nvSpPr>
            <p:spPr>
              <a:xfrm flipH="1">
                <a:off x="2386835" y="1704881"/>
                <a:ext cx="1002148" cy="1"/>
              </a:xfrm>
              <a:prstGeom prst="line">
                <a:avLst/>
              </a:prstGeom>
              <a:noFill/>
              <a:ln w="25400" cap="flat">
                <a:solidFill>
                  <a:srgbClr val="000000"/>
                </a:solidFill>
                <a:prstDash val="sysDot"/>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67" name="Line"/>
              <p:cNvSpPr/>
              <p:nvPr/>
            </p:nvSpPr>
            <p:spPr>
              <a:xfrm flipH="1">
                <a:off x="2382148" y="1699116"/>
                <a:ext cx="1" cy="1014370"/>
              </a:xfrm>
              <a:prstGeom prst="line">
                <a:avLst/>
              </a:prstGeom>
              <a:noFill/>
              <a:ln w="25400" cap="flat">
                <a:solidFill>
                  <a:schemeClr val="accent4">
                    <a:hueOff val="-858837"/>
                    <a:lumOff val="-9791"/>
                  </a:schemeClr>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68" name="Line"/>
              <p:cNvSpPr/>
              <p:nvPr/>
            </p:nvSpPr>
            <p:spPr>
              <a:xfrm flipH="1" flipV="1">
                <a:off x="1380492" y="684345"/>
                <a:ext cx="1002148" cy="1"/>
              </a:xfrm>
              <a:prstGeom prst="line">
                <a:avLst/>
              </a:prstGeom>
              <a:noFill/>
              <a:ln w="25400" cap="flat">
                <a:solidFill>
                  <a:schemeClr val="accent1"/>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69" name="Line"/>
              <p:cNvSpPr/>
              <p:nvPr/>
            </p:nvSpPr>
            <p:spPr>
              <a:xfrm flipH="1">
                <a:off x="1367268" y="177161"/>
                <a:ext cx="1" cy="1014369"/>
              </a:xfrm>
              <a:prstGeom prst="line">
                <a:avLst/>
              </a:prstGeom>
              <a:noFill/>
              <a:ln w="25400" cap="flat">
                <a:solidFill>
                  <a:schemeClr val="accent1"/>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70" name="Line"/>
              <p:cNvSpPr/>
              <p:nvPr/>
            </p:nvSpPr>
            <p:spPr>
              <a:xfrm flipH="1">
                <a:off x="1388544" y="2703620"/>
                <a:ext cx="1002148" cy="1"/>
              </a:xfrm>
              <a:prstGeom prst="line">
                <a:avLst/>
              </a:prstGeom>
              <a:noFill/>
              <a:ln w="25400" cap="flat">
                <a:solidFill>
                  <a:schemeClr val="accent4">
                    <a:hueOff val="-858837"/>
                    <a:lumOff val="-9791"/>
                  </a:schemeClr>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71" name="Line"/>
              <p:cNvSpPr/>
              <p:nvPr/>
            </p:nvSpPr>
            <p:spPr>
              <a:xfrm flipH="1">
                <a:off x="1375314" y="2196435"/>
                <a:ext cx="1" cy="1014370"/>
              </a:xfrm>
              <a:prstGeom prst="line">
                <a:avLst/>
              </a:prstGeom>
              <a:noFill/>
              <a:ln w="25400" cap="flat">
                <a:solidFill>
                  <a:schemeClr val="accent4">
                    <a:hueOff val="-858837"/>
                    <a:lumOff val="-9791"/>
                  </a:schemeClr>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72" name="Line"/>
              <p:cNvSpPr/>
              <p:nvPr/>
            </p:nvSpPr>
            <p:spPr>
              <a:xfrm flipH="1">
                <a:off x="2382148" y="687226"/>
                <a:ext cx="1" cy="1014369"/>
              </a:xfrm>
              <a:prstGeom prst="line">
                <a:avLst/>
              </a:prstGeom>
              <a:noFill/>
              <a:ln w="25400" cap="flat">
                <a:solidFill>
                  <a:schemeClr val="accent1"/>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73" name="Line"/>
              <p:cNvSpPr/>
              <p:nvPr/>
            </p:nvSpPr>
            <p:spPr>
              <a:xfrm flipH="1" flipV="1">
                <a:off x="365121" y="1196665"/>
                <a:ext cx="1002147" cy="1"/>
              </a:xfrm>
              <a:prstGeom prst="line">
                <a:avLst/>
              </a:prstGeom>
              <a:noFill/>
              <a:ln w="25400" cap="flat">
                <a:solidFill>
                  <a:schemeClr val="accent1"/>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74" name="Line"/>
              <p:cNvSpPr/>
              <p:nvPr/>
            </p:nvSpPr>
            <p:spPr>
              <a:xfrm flipH="1">
                <a:off x="373172" y="3215938"/>
                <a:ext cx="1002148" cy="1"/>
              </a:xfrm>
              <a:prstGeom prst="line">
                <a:avLst/>
              </a:prstGeom>
              <a:noFill/>
              <a:ln w="25400" cap="flat">
                <a:solidFill>
                  <a:schemeClr val="accent5">
                    <a:hueOff val="-82419"/>
                    <a:satOff val="-9513"/>
                    <a:lumOff val="-16343"/>
                  </a:schemeClr>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75" name="Line"/>
              <p:cNvSpPr/>
              <p:nvPr/>
            </p:nvSpPr>
            <p:spPr>
              <a:xfrm flipH="1" flipV="1">
                <a:off x="369149" y="184775"/>
                <a:ext cx="1002148" cy="1"/>
              </a:xfrm>
              <a:prstGeom prst="line">
                <a:avLst/>
              </a:prstGeom>
              <a:noFill/>
              <a:ln w="25400" cap="flat">
                <a:solidFill>
                  <a:schemeClr val="accent1"/>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76" name="Line"/>
              <p:cNvSpPr/>
              <p:nvPr/>
            </p:nvSpPr>
            <p:spPr>
              <a:xfrm flipH="1">
                <a:off x="377197" y="2204047"/>
                <a:ext cx="1002148" cy="1"/>
              </a:xfrm>
              <a:prstGeom prst="line">
                <a:avLst/>
              </a:prstGeom>
              <a:noFill/>
              <a:ln w="25400" cap="flat">
                <a:solidFill>
                  <a:schemeClr val="accent4">
                    <a:hueOff val="222477"/>
                    <a:satOff val="-4338"/>
                  </a:schemeClr>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77" name="Line"/>
              <p:cNvSpPr/>
              <p:nvPr/>
            </p:nvSpPr>
            <p:spPr>
              <a:xfrm flipH="1">
                <a:off x="2396261" y="5251485"/>
                <a:ext cx="1002148" cy="1"/>
              </a:xfrm>
              <a:prstGeom prst="line">
                <a:avLst/>
              </a:prstGeom>
              <a:noFill/>
              <a:ln w="25400" cap="flat">
                <a:solidFill>
                  <a:srgbClr val="000000"/>
                </a:solidFill>
                <a:prstDash val="sysDot"/>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78" name="Line"/>
              <p:cNvSpPr/>
              <p:nvPr/>
            </p:nvSpPr>
            <p:spPr>
              <a:xfrm>
                <a:off x="2391571" y="5245725"/>
                <a:ext cx="1" cy="480755"/>
              </a:xfrm>
              <a:prstGeom prst="line">
                <a:avLst/>
              </a:prstGeom>
              <a:noFill/>
              <a:ln w="3175" cap="flat">
                <a:solidFill>
                  <a:srgbClr val="000000"/>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79" name="Line"/>
              <p:cNvSpPr/>
              <p:nvPr/>
            </p:nvSpPr>
            <p:spPr>
              <a:xfrm flipH="1">
                <a:off x="1389916" y="4230952"/>
                <a:ext cx="1002148" cy="1"/>
              </a:xfrm>
              <a:prstGeom prst="line">
                <a:avLst/>
              </a:prstGeom>
              <a:noFill/>
              <a:ln w="25400" cap="flat">
                <a:solidFill>
                  <a:schemeClr val="accent3">
                    <a:hueOff val="362282"/>
                    <a:satOff val="31803"/>
                    <a:lumOff val="-18242"/>
                  </a:schemeClr>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80" name="Line"/>
              <p:cNvSpPr/>
              <p:nvPr/>
            </p:nvSpPr>
            <p:spPr>
              <a:xfrm flipH="1">
                <a:off x="1376690" y="3723768"/>
                <a:ext cx="1" cy="1014369"/>
              </a:xfrm>
              <a:prstGeom prst="line">
                <a:avLst/>
              </a:prstGeom>
              <a:noFill/>
              <a:ln w="25400" cap="flat">
                <a:solidFill>
                  <a:schemeClr val="accent3">
                    <a:hueOff val="362282"/>
                    <a:satOff val="31803"/>
                    <a:lumOff val="-18242"/>
                  </a:schemeClr>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81" name="Line"/>
              <p:cNvSpPr/>
              <p:nvPr/>
            </p:nvSpPr>
            <p:spPr>
              <a:xfrm flipH="1">
                <a:off x="2391571" y="4233834"/>
                <a:ext cx="1" cy="1014370"/>
              </a:xfrm>
              <a:prstGeom prst="line">
                <a:avLst/>
              </a:prstGeom>
              <a:noFill/>
              <a:ln w="25400" cap="flat">
                <a:solidFill>
                  <a:schemeClr val="accent3">
                    <a:hueOff val="362282"/>
                    <a:satOff val="31803"/>
                    <a:lumOff val="-18242"/>
                  </a:schemeClr>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82" name="Line"/>
              <p:cNvSpPr/>
              <p:nvPr/>
            </p:nvSpPr>
            <p:spPr>
              <a:xfrm flipH="1">
                <a:off x="374544" y="4743270"/>
                <a:ext cx="1002148" cy="1"/>
              </a:xfrm>
              <a:prstGeom prst="line">
                <a:avLst/>
              </a:prstGeom>
              <a:noFill/>
              <a:ln w="25400" cap="flat">
                <a:solidFill>
                  <a:schemeClr val="accent3"/>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83" name="Line"/>
              <p:cNvSpPr/>
              <p:nvPr/>
            </p:nvSpPr>
            <p:spPr>
              <a:xfrm flipH="1">
                <a:off x="378567" y="3731383"/>
                <a:ext cx="1002148" cy="1"/>
              </a:xfrm>
              <a:prstGeom prst="line">
                <a:avLst/>
              </a:prstGeom>
              <a:noFill/>
              <a:ln w="25400" cap="flat">
                <a:solidFill>
                  <a:schemeClr val="accent3"/>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84" name="Line"/>
              <p:cNvSpPr/>
              <p:nvPr/>
            </p:nvSpPr>
            <p:spPr>
              <a:xfrm flipH="1">
                <a:off x="364728" y="5744516"/>
                <a:ext cx="1002147" cy="1"/>
              </a:xfrm>
              <a:prstGeom prst="line">
                <a:avLst/>
              </a:prstGeom>
              <a:noFill/>
              <a:ln w="3175" cap="flat">
                <a:solidFill>
                  <a:srgbClr val="000000"/>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85" name="Line"/>
              <p:cNvSpPr/>
              <p:nvPr/>
            </p:nvSpPr>
            <p:spPr>
              <a:xfrm flipH="1">
                <a:off x="3376332" y="2661956"/>
                <a:ext cx="1" cy="2631556"/>
              </a:xfrm>
              <a:prstGeom prst="line">
                <a:avLst/>
              </a:prstGeom>
              <a:noFill/>
              <a:ln w="25400" cap="flat">
                <a:solidFill>
                  <a:srgbClr val="000000"/>
                </a:solidFill>
                <a:prstDash val="sysDot"/>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86" name="Line"/>
              <p:cNvSpPr/>
              <p:nvPr/>
            </p:nvSpPr>
            <p:spPr>
              <a:xfrm>
                <a:off x="3376330" y="1699116"/>
                <a:ext cx="1" cy="1014370"/>
              </a:xfrm>
              <a:prstGeom prst="line">
                <a:avLst/>
              </a:prstGeom>
              <a:noFill/>
              <a:ln w="25400" cap="flat">
                <a:solidFill>
                  <a:srgbClr val="000000"/>
                </a:solidFill>
                <a:prstDash val="sysDot"/>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87" name="Line"/>
              <p:cNvSpPr/>
              <p:nvPr/>
            </p:nvSpPr>
            <p:spPr>
              <a:xfrm flipH="1">
                <a:off x="3400319" y="3423417"/>
                <a:ext cx="1002148" cy="1"/>
              </a:xfrm>
              <a:prstGeom prst="line">
                <a:avLst/>
              </a:prstGeom>
              <a:noFill/>
              <a:ln w="25400" cap="flat">
                <a:solidFill>
                  <a:srgbClr val="000000"/>
                </a:solidFill>
                <a:prstDash val="sysDot"/>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88" name="Rectangle"/>
              <p:cNvSpPr/>
              <p:nvPr/>
            </p:nvSpPr>
            <p:spPr>
              <a:xfrm rot="16200000">
                <a:off x="1122618" y="4065073"/>
                <a:ext cx="127431"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89" name="Rectangle"/>
              <p:cNvSpPr/>
              <p:nvPr/>
            </p:nvSpPr>
            <p:spPr>
              <a:xfrm rot="16200000">
                <a:off x="1117562" y="4250299"/>
                <a:ext cx="127432" cy="3434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90" name="Circle"/>
              <p:cNvSpPr/>
              <p:nvPr/>
            </p:nvSpPr>
            <p:spPr>
              <a:xfrm>
                <a:off x="206255" y="0"/>
                <a:ext cx="346243" cy="346242"/>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91" name="Circle"/>
              <p:cNvSpPr/>
              <p:nvPr/>
            </p:nvSpPr>
            <p:spPr>
              <a:xfrm>
                <a:off x="213195" y="1036497"/>
                <a:ext cx="283608" cy="283608"/>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992" name="Circle"/>
              <p:cNvSpPr/>
              <p:nvPr/>
            </p:nvSpPr>
            <p:spPr>
              <a:xfrm>
                <a:off x="177922" y="1990240"/>
                <a:ext cx="344880" cy="342754"/>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93" name="Circle"/>
              <p:cNvSpPr/>
              <p:nvPr/>
            </p:nvSpPr>
            <p:spPr>
              <a:xfrm>
                <a:off x="162732" y="3034082"/>
                <a:ext cx="344880" cy="342754"/>
              </a:xfrm>
              <a:prstGeom prst="ellipse">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94" name="Circle"/>
              <p:cNvSpPr/>
              <p:nvPr/>
            </p:nvSpPr>
            <p:spPr>
              <a:xfrm>
                <a:off x="206998" y="3567028"/>
                <a:ext cx="344880" cy="342754"/>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95" name="Circle"/>
              <p:cNvSpPr/>
              <p:nvPr/>
            </p:nvSpPr>
            <p:spPr>
              <a:xfrm>
                <a:off x="1024247" y="326738"/>
                <a:ext cx="668760" cy="668759"/>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96" name="Line"/>
              <p:cNvSpPr/>
              <p:nvPr/>
            </p:nvSpPr>
            <p:spPr>
              <a:xfrm flipH="1">
                <a:off x="1389958" y="6251385"/>
                <a:ext cx="1002148" cy="1"/>
              </a:xfrm>
              <a:prstGeom prst="line">
                <a:avLst/>
              </a:prstGeom>
              <a:noFill/>
              <a:ln w="25400" cap="flat">
                <a:solidFill>
                  <a:srgbClr val="9A4ED3"/>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97" name="Line"/>
              <p:cNvSpPr/>
              <p:nvPr/>
            </p:nvSpPr>
            <p:spPr>
              <a:xfrm flipV="1">
                <a:off x="1376734" y="5744201"/>
                <a:ext cx="1" cy="1014370"/>
              </a:xfrm>
              <a:prstGeom prst="line">
                <a:avLst/>
              </a:prstGeom>
              <a:noFill/>
              <a:ln w="25400" cap="flat">
                <a:solidFill>
                  <a:srgbClr val="9A4ED3"/>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98" name="Line"/>
              <p:cNvSpPr/>
              <p:nvPr/>
            </p:nvSpPr>
            <p:spPr>
              <a:xfrm flipV="1">
                <a:off x="2391614" y="5234135"/>
                <a:ext cx="1" cy="1014369"/>
              </a:xfrm>
              <a:prstGeom prst="line">
                <a:avLst/>
              </a:prstGeom>
              <a:noFill/>
              <a:ln w="25400" cap="flat">
                <a:solidFill>
                  <a:srgbClr val="9A4ED3"/>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999" name="Line"/>
              <p:cNvSpPr/>
              <p:nvPr/>
            </p:nvSpPr>
            <p:spPr>
              <a:xfrm flipH="1">
                <a:off x="374586" y="5739065"/>
                <a:ext cx="1002148" cy="1"/>
              </a:xfrm>
              <a:prstGeom prst="line">
                <a:avLst/>
              </a:prstGeom>
              <a:noFill/>
              <a:ln w="25400" cap="flat">
                <a:solidFill>
                  <a:schemeClr val="accent1">
                    <a:hueOff val="114395"/>
                    <a:lumOff val="-24975"/>
                  </a:schemeClr>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00" name="Line"/>
              <p:cNvSpPr/>
              <p:nvPr/>
            </p:nvSpPr>
            <p:spPr>
              <a:xfrm flipH="1">
                <a:off x="378607" y="6750956"/>
                <a:ext cx="1002148" cy="1"/>
              </a:xfrm>
              <a:prstGeom prst="line">
                <a:avLst/>
              </a:prstGeom>
              <a:noFill/>
              <a:ln w="25400" cap="flat">
                <a:solidFill>
                  <a:schemeClr val="accent5">
                    <a:hueOff val="-152895"/>
                    <a:lumOff val="12368"/>
                  </a:schemeClr>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01" name="Line"/>
              <p:cNvSpPr/>
              <p:nvPr/>
            </p:nvSpPr>
            <p:spPr>
              <a:xfrm flipH="1">
                <a:off x="1153145" y="7803721"/>
                <a:ext cx="1002147" cy="1"/>
              </a:xfrm>
              <a:prstGeom prst="line">
                <a:avLst/>
              </a:prstGeom>
              <a:noFill/>
              <a:ln w="25400" cap="flat">
                <a:solidFill>
                  <a:srgbClr val="D5C49E"/>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02" name="Line"/>
              <p:cNvSpPr/>
              <p:nvPr/>
            </p:nvSpPr>
            <p:spPr>
              <a:xfrm flipV="1">
                <a:off x="2154801" y="6243271"/>
                <a:ext cx="1" cy="1557567"/>
              </a:xfrm>
              <a:prstGeom prst="line">
                <a:avLst/>
              </a:prstGeom>
              <a:noFill/>
              <a:ln w="25400" cap="flat">
                <a:solidFill>
                  <a:srgbClr val="D5C49E"/>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03" name="Line"/>
              <p:cNvSpPr/>
              <p:nvPr/>
            </p:nvSpPr>
            <p:spPr>
              <a:xfrm flipH="1">
                <a:off x="137773" y="7291403"/>
                <a:ext cx="1002148" cy="1"/>
              </a:xfrm>
              <a:prstGeom prst="line">
                <a:avLst/>
              </a:prstGeom>
              <a:noFill/>
              <a:ln w="25400" cap="flat">
                <a:solidFill>
                  <a:schemeClr val="accent2">
                    <a:hueOff val="-85258"/>
                    <a:satOff val="14347"/>
                    <a:lumOff val="22373"/>
                  </a:schemeClr>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04" name="Line"/>
              <p:cNvSpPr/>
              <p:nvPr/>
            </p:nvSpPr>
            <p:spPr>
              <a:xfrm flipH="1">
                <a:off x="141797" y="8303292"/>
                <a:ext cx="1002148" cy="1"/>
              </a:xfrm>
              <a:prstGeom prst="line">
                <a:avLst/>
              </a:prstGeom>
              <a:noFill/>
              <a:ln w="25400" cap="flat">
                <a:solidFill>
                  <a:schemeClr val="accent5"/>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05" name="Circle"/>
              <p:cNvSpPr/>
              <p:nvPr/>
            </p:nvSpPr>
            <p:spPr>
              <a:xfrm flipH="1" rot="10800000">
                <a:off x="244974" y="6610985"/>
                <a:ext cx="259974" cy="259974"/>
              </a:xfrm>
              <a:prstGeom prst="ellipse">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06" name="Circle"/>
              <p:cNvSpPr/>
              <p:nvPr/>
            </p:nvSpPr>
            <p:spPr>
              <a:xfrm flipH="1" rot="10800000">
                <a:off x="35515" y="7146409"/>
                <a:ext cx="236340" cy="236340"/>
              </a:xfrm>
              <a:prstGeom prst="ellipse">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07" name="Circle"/>
              <p:cNvSpPr/>
              <p:nvPr/>
            </p:nvSpPr>
            <p:spPr>
              <a:xfrm flipH="1" rot="10800000">
                <a:off x="241231" y="5629764"/>
                <a:ext cx="236340" cy="236340"/>
              </a:xfrm>
              <a:prstGeom prst="ellipse">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08" name="Circle"/>
              <p:cNvSpPr/>
              <p:nvPr/>
            </p:nvSpPr>
            <p:spPr>
              <a:xfrm>
                <a:off x="0" y="8173249"/>
                <a:ext cx="236340" cy="236340"/>
              </a:xfrm>
              <a:prstGeom prst="ellipse">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09" name="Circle"/>
              <p:cNvSpPr/>
              <p:nvPr/>
            </p:nvSpPr>
            <p:spPr>
              <a:xfrm>
                <a:off x="209014" y="4558033"/>
                <a:ext cx="344880" cy="342754"/>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10" name="Oval"/>
              <p:cNvSpPr/>
              <p:nvPr/>
            </p:nvSpPr>
            <p:spPr>
              <a:xfrm>
                <a:off x="1065592" y="3942193"/>
                <a:ext cx="591302" cy="590381"/>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1012" name="Line"/>
            <p:cNvSpPr/>
            <p:nvPr/>
          </p:nvSpPr>
          <p:spPr>
            <a:xfrm>
              <a:off x="0" y="3579119"/>
              <a:ext cx="1285481"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grpSp>
        <p:nvGrpSpPr>
          <p:cNvPr id="1031" name="Group"/>
          <p:cNvGrpSpPr/>
          <p:nvPr/>
        </p:nvGrpSpPr>
        <p:grpSpPr>
          <a:xfrm>
            <a:off x="6233375" y="1025406"/>
            <a:ext cx="8178886" cy="11815712"/>
            <a:chOff x="0" y="0"/>
            <a:chExt cx="8178884" cy="11815710"/>
          </a:xfrm>
        </p:grpSpPr>
        <p:sp>
          <p:nvSpPr>
            <p:cNvPr id="1159" name="Connection Line"/>
            <p:cNvSpPr/>
            <p:nvPr/>
          </p:nvSpPr>
          <p:spPr>
            <a:xfrm>
              <a:off x="0" y="6772676"/>
              <a:ext cx="5581301" cy="5043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751" y="11012"/>
                    <a:pt x="13951" y="3812"/>
                    <a:pt x="21600" y="0"/>
                  </a:cubicBezTo>
                </a:path>
              </a:pathLst>
            </a:custGeom>
            <a:noFill/>
            <a:ln w="38100" cap="rnd">
              <a:solidFill>
                <a:srgbClr val="000000"/>
              </a:solidFill>
              <a:custDash>
                <a:ds d="100000" sp="200000"/>
              </a:custDash>
              <a:round/>
              <a:tailEnd type="stealth" w="med" len="med"/>
            </a:ln>
            <a:effectLst/>
          </p:spPr>
          <p:txBody>
            <a:bodyPr/>
            <a:lstStyle/>
            <a:p>
              <a:pPr/>
            </a:p>
          </p:txBody>
        </p:sp>
        <p:sp>
          <p:nvSpPr>
            <p:cNvPr id="1160" name="Connection Line"/>
            <p:cNvSpPr/>
            <p:nvPr/>
          </p:nvSpPr>
          <p:spPr>
            <a:xfrm>
              <a:off x="406973" y="0"/>
              <a:ext cx="6555809" cy="59267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0844" y="7622"/>
                    <a:pt x="18044" y="14822"/>
                    <a:pt x="21600" y="21600"/>
                  </a:cubicBezTo>
                </a:path>
              </a:pathLst>
            </a:custGeom>
            <a:noFill/>
            <a:ln w="38100" cap="rnd">
              <a:solidFill>
                <a:srgbClr val="000000"/>
              </a:solidFill>
              <a:custDash>
                <a:ds d="100000" sp="200000"/>
              </a:custDash>
              <a:round/>
              <a:tailEnd type="stealth" w="med" len="med"/>
            </a:ln>
            <a:effectLst/>
          </p:spPr>
          <p:txBody>
            <a:bodyPr/>
            <a:lstStyle/>
            <a:p>
              <a:pPr/>
            </a:p>
          </p:txBody>
        </p:sp>
        <p:grpSp>
          <p:nvGrpSpPr>
            <p:cNvPr id="1030" name="Group"/>
            <p:cNvGrpSpPr/>
            <p:nvPr/>
          </p:nvGrpSpPr>
          <p:grpSpPr>
            <a:xfrm>
              <a:off x="4566560" y="5751526"/>
              <a:ext cx="3612325" cy="3185500"/>
              <a:chOff x="0" y="0"/>
              <a:chExt cx="3612324" cy="3185499"/>
            </a:xfrm>
          </p:grpSpPr>
          <p:sp>
            <p:nvSpPr>
              <p:cNvPr id="1016" name="Circle"/>
              <p:cNvSpPr/>
              <p:nvPr/>
            </p:nvSpPr>
            <p:spPr>
              <a:xfrm>
                <a:off x="1954225" y="1297141"/>
                <a:ext cx="344880" cy="342754"/>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17" name="Circle"/>
              <p:cNvSpPr/>
              <p:nvPr/>
            </p:nvSpPr>
            <p:spPr>
              <a:xfrm>
                <a:off x="2320731" y="333364"/>
                <a:ext cx="346242" cy="346242"/>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18" name="Circle"/>
              <p:cNvSpPr/>
              <p:nvPr/>
            </p:nvSpPr>
            <p:spPr>
              <a:xfrm>
                <a:off x="1462533" y="0"/>
                <a:ext cx="344880" cy="342753"/>
              </a:xfrm>
              <a:prstGeom prst="ellipse">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19" name="Circle"/>
              <p:cNvSpPr/>
              <p:nvPr/>
            </p:nvSpPr>
            <p:spPr>
              <a:xfrm>
                <a:off x="1904669" y="828316"/>
                <a:ext cx="344879" cy="342754"/>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20" name="Circle"/>
              <p:cNvSpPr/>
              <p:nvPr/>
            </p:nvSpPr>
            <p:spPr>
              <a:xfrm flipH="1" rot="10800000">
                <a:off x="915682" y="493335"/>
                <a:ext cx="259974" cy="259974"/>
              </a:xfrm>
              <a:prstGeom prst="ellipse">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21" name="Circle"/>
              <p:cNvSpPr/>
              <p:nvPr/>
            </p:nvSpPr>
            <p:spPr>
              <a:xfrm flipH="1" rot="10800000">
                <a:off x="1870743" y="462271"/>
                <a:ext cx="236340" cy="236340"/>
              </a:xfrm>
              <a:prstGeom prst="ellipse">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22" name="Circle"/>
              <p:cNvSpPr/>
              <p:nvPr/>
            </p:nvSpPr>
            <p:spPr>
              <a:xfrm flipH="1" rot="10800000">
                <a:off x="1056113" y="144460"/>
                <a:ext cx="236340" cy="236340"/>
              </a:xfrm>
              <a:prstGeom prst="ellipse">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23" name="Circle"/>
              <p:cNvSpPr/>
              <p:nvPr/>
            </p:nvSpPr>
            <p:spPr>
              <a:xfrm flipH="1" rot="10800000">
                <a:off x="1541114" y="829405"/>
                <a:ext cx="283608" cy="283608"/>
              </a:xfrm>
              <a:prstGeom prst="ellipse">
                <a:avLst/>
              </a:prstGeom>
              <a:solidFill>
                <a:schemeClr val="accent3">
                  <a:hueOff val="914338"/>
                  <a:satOff val="31515"/>
                  <a:lumOff val="-30790"/>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24" name="Circle"/>
              <p:cNvSpPr/>
              <p:nvPr/>
            </p:nvSpPr>
            <p:spPr>
              <a:xfrm>
                <a:off x="1178927" y="904747"/>
                <a:ext cx="283608" cy="283607"/>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1025" name="Circle"/>
              <p:cNvSpPr/>
              <p:nvPr/>
            </p:nvSpPr>
            <p:spPr>
              <a:xfrm>
                <a:off x="1393213" y="493335"/>
                <a:ext cx="259974" cy="259974"/>
              </a:xfrm>
              <a:prstGeom prst="ellipse">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26" name="Circle"/>
              <p:cNvSpPr/>
              <p:nvPr/>
            </p:nvSpPr>
            <p:spPr>
              <a:xfrm>
                <a:off x="1588382" y="1188920"/>
                <a:ext cx="236340" cy="236340"/>
              </a:xfrm>
              <a:prstGeom prst="ellipse">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27" name="Circle"/>
              <p:cNvSpPr/>
              <p:nvPr/>
            </p:nvSpPr>
            <p:spPr>
              <a:xfrm>
                <a:off x="1954225" y="53206"/>
                <a:ext cx="236340" cy="236340"/>
              </a:xfrm>
              <a:prstGeom prst="ellipse">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28" name="Circle"/>
              <p:cNvSpPr/>
              <p:nvPr/>
            </p:nvSpPr>
            <p:spPr>
              <a:xfrm>
                <a:off x="2379998" y="904747"/>
                <a:ext cx="283608" cy="283607"/>
              </a:xfrm>
              <a:prstGeom prst="ellipse">
                <a:avLst/>
              </a:prstGeom>
              <a:solidFill>
                <a:schemeClr val="accent5">
                  <a:lumOff val="-29866"/>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29" name="Intermediary Starting Clusters"/>
              <p:cNvSpPr txBox="1"/>
              <p:nvPr/>
            </p:nvSpPr>
            <p:spPr>
              <a:xfrm>
                <a:off x="0" y="1714619"/>
                <a:ext cx="3612325" cy="1470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b="1" sz="2500">
                    <a:latin typeface="Product Sans"/>
                    <a:ea typeface="Product Sans"/>
                    <a:cs typeface="Product Sans"/>
                    <a:sym typeface="Product Sans"/>
                  </a:defRPr>
                </a:lvl1pPr>
              </a:lstStyle>
              <a:p>
                <a:pPr/>
                <a:r>
                  <a:t>Intermediary Starting Clusters</a:t>
                </a:r>
              </a:p>
            </p:txBody>
          </p:sp>
        </p:grpSp>
      </p:grpSp>
      <p:grpSp>
        <p:nvGrpSpPr>
          <p:cNvPr id="1157" name="Group"/>
          <p:cNvGrpSpPr/>
          <p:nvPr/>
        </p:nvGrpSpPr>
        <p:grpSpPr>
          <a:xfrm>
            <a:off x="4034855" y="286935"/>
            <a:ext cx="7493683" cy="13288131"/>
            <a:chOff x="0" y="0"/>
            <a:chExt cx="7493682" cy="13288129"/>
          </a:xfrm>
        </p:grpSpPr>
        <p:grpSp>
          <p:nvGrpSpPr>
            <p:cNvPr id="1153" name="Group"/>
            <p:cNvGrpSpPr/>
            <p:nvPr/>
          </p:nvGrpSpPr>
          <p:grpSpPr>
            <a:xfrm>
              <a:off x="0" y="341549"/>
              <a:ext cx="7493683" cy="12685922"/>
              <a:chOff x="0" y="0"/>
              <a:chExt cx="7493682" cy="12685921"/>
            </a:xfrm>
          </p:grpSpPr>
          <p:sp>
            <p:nvSpPr>
              <p:cNvPr id="1032" name="Rectangle"/>
              <p:cNvSpPr/>
              <p:nvPr/>
            </p:nvSpPr>
            <p:spPr>
              <a:xfrm rot="16200000">
                <a:off x="3099115" y="3587448"/>
                <a:ext cx="565401" cy="30062"/>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33" name="Rectangle"/>
              <p:cNvSpPr/>
              <p:nvPr/>
            </p:nvSpPr>
            <p:spPr>
              <a:xfrm>
                <a:off x="4906036" y="3016830"/>
                <a:ext cx="423857" cy="34341"/>
              </a:xfrm>
              <a:prstGeom prst="rect">
                <a:avLst/>
              </a:prstGeom>
              <a:gradFill flip="none" rotWithShape="1">
                <a:gsLst>
                  <a:gs pos="0">
                    <a:schemeClr val="accent5">
                      <a:hueOff val="-82419"/>
                      <a:satOff val="-9513"/>
                      <a:lumOff val="-16343"/>
                    </a:schemeClr>
                  </a:gs>
                  <a:gs pos="100000">
                    <a:schemeClr val="accent3">
                      <a:hueOff val="-274225"/>
                      <a:satOff val="26768"/>
                      <a:lumOff val="11368"/>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34" name="Rectangle"/>
              <p:cNvSpPr/>
              <p:nvPr/>
            </p:nvSpPr>
            <p:spPr>
              <a:xfrm>
                <a:off x="3635657" y="917159"/>
                <a:ext cx="1695424" cy="34342"/>
              </a:xfrm>
              <a:prstGeom prst="rect">
                <a:avLst/>
              </a:prstGeom>
              <a:gradFill flip="none" rotWithShape="1">
                <a:gsLst>
                  <a:gs pos="0">
                    <a:schemeClr val="accent1"/>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35" name="Rectangle"/>
              <p:cNvSpPr/>
              <p:nvPr/>
            </p:nvSpPr>
            <p:spPr>
              <a:xfrm rot="16200000">
                <a:off x="4782912" y="1447335"/>
                <a:ext cx="1064350" cy="30062"/>
              </a:xfrm>
              <a:prstGeom prst="rect">
                <a:avLst/>
              </a:prstGeom>
              <a:gradFill flip="none" rotWithShape="1">
                <a:gsLst>
                  <a:gs pos="0">
                    <a:schemeClr val="accent1"/>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36" name="Rectangle"/>
              <p:cNvSpPr/>
              <p:nvPr/>
            </p:nvSpPr>
            <p:spPr>
              <a:xfrm rot="16200000">
                <a:off x="4530055" y="2772192"/>
                <a:ext cx="563961" cy="30061"/>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37" name="Rectangle"/>
              <p:cNvSpPr/>
              <p:nvPr/>
            </p:nvSpPr>
            <p:spPr>
              <a:xfrm rot="16200000">
                <a:off x="3345719" y="650947"/>
                <a:ext cx="571052" cy="30062"/>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38" name="Circle"/>
              <p:cNvSpPr/>
              <p:nvPr/>
            </p:nvSpPr>
            <p:spPr>
              <a:xfrm>
                <a:off x="1803914" y="0"/>
                <a:ext cx="235477" cy="235476"/>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39" name="Circle"/>
              <p:cNvSpPr/>
              <p:nvPr/>
            </p:nvSpPr>
            <p:spPr>
              <a:xfrm>
                <a:off x="1803914" y="548238"/>
                <a:ext cx="235477" cy="235476"/>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40" name="Circle"/>
              <p:cNvSpPr/>
              <p:nvPr/>
            </p:nvSpPr>
            <p:spPr>
              <a:xfrm>
                <a:off x="1780364" y="3732942"/>
                <a:ext cx="282572" cy="282571"/>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41" name="Circle"/>
              <p:cNvSpPr/>
              <p:nvPr/>
            </p:nvSpPr>
            <p:spPr>
              <a:xfrm>
                <a:off x="1780364" y="1590724"/>
                <a:ext cx="282572" cy="282572"/>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42" name="Circle"/>
              <p:cNvSpPr/>
              <p:nvPr/>
            </p:nvSpPr>
            <p:spPr>
              <a:xfrm>
                <a:off x="1780364" y="3184705"/>
                <a:ext cx="282572" cy="282571"/>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43" name="Circle"/>
              <p:cNvSpPr/>
              <p:nvPr/>
            </p:nvSpPr>
            <p:spPr>
              <a:xfrm>
                <a:off x="1803914" y="2693032"/>
                <a:ext cx="188382" cy="188382"/>
              </a:xfrm>
              <a:prstGeom prst="ellipse">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44" name="Circle"/>
              <p:cNvSpPr/>
              <p:nvPr/>
            </p:nvSpPr>
            <p:spPr>
              <a:xfrm>
                <a:off x="1780364" y="2128816"/>
                <a:ext cx="235477" cy="235477"/>
              </a:xfrm>
              <a:prstGeom prst="ellipse">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45" name="Circle"/>
              <p:cNvSpPr/>
              <p:nvPr/>
            </p:nvSpPr>
            <p:spPr>
              <a:xfrm>
                <a:off x="1792142" y="1052634"/>
                <a:ext cx="259024" cy="259024"/>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46" name="Rectangle"/>
              <p:cNvSpPr/>
              <p:nvPr/>
            </p:nvSpPr>
            <p:spPr>
              <a:xfrm>
                <a:off x="2029714" y="100567"/>
                <a:ext cx="590404" cy="34342"/>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47" name="Rectangle"/>
              <p:cNvSpPr/>
              <p:nvPr/>
            </p:nvSpPr>
            <p:spPr>
              <a:xfrm>
                <a:off x="2029714" y="648806"/>
                <a:ext cx="590404" cy="34341"/>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48" name="Rectangle"/>
              <p:cNvSpPr/>
              <p:nvPr/>
            </p:nvSpPr>
            <p:spPr>
              <a:xfrm>
                <a:off x="2029714" y="1176750"/>
                <a:ext cx="800617" cy="34341"/>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49" name="Rectangle"/>
              <p:cNvSpPr/>
              <p:nvPr/>
            </p:nvSpPr>
            <p:spPr>
              <a:xfrm>
                <a:off x="2029714" y="1714840"/>
                <a:ext cx="800617" cy="34342"/>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50" name="Rectangle"/>
              <p:cNvSpPr/>
              <p:nvPr/>
            </p:nvSpPr>
            <p:spPr>
              <a:xfrm>
                <a:off x="1984154" y="2257641"/>
                <a:ext cx="423856" cy="34342"/>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51" name="Rectangle"/>
              <p:cNvSpPr/>
              <p:nvPr/>
            </p:nvSpPr>
            <p:spPr>
              <a:xfrm>
                <a:off x="1984154" y="2780874"/>
                <a:ext cx="423856" cy="34342"/>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52" name="Rectangle"/>
              <p:cNvSpPr/>
              <p:nvPr/>
            </p:nvSpPr>
            <p:spPr>
              <a:xfrm>
                <a:off x="1984154" y="3304111"/>
                <a:ext cx="1412854" cy="34342"/>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53" name="Rectangle"/>
              <p:cNvSpPr/>
              <p:nvPr/>
            </p:nvSpPr>
            <p:spPr>
              <a:xfrm>
                <a:off x="1984154" y="3857057"/>
                <a:ext cx="1412854" cy="34342"/>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54" name="Rectangle"/>
              <p:cNvSpPr/>
              <p:nvPr/>
            </p:nvSpPr>
            <p:spPr>
              <a:xfrm rot="16200000">
                <a:off x="2325880" y="382590"/>
                <a:ext cx="571053" cy="30061"/>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55" name="Rectangle"/>
              <p:cNvSpPr/>
              <p:nvPr/>
            </p:nvSpPr>
            <p:spPr>
              <a:xfrm rot="16200000">
                <a:off x="2535686" y="1444987"/>
                <a:ext cx="571052" cy="30061"/>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56" name="Rectangle"/>
              <p:cNvSpPr/>
              <p:nvPr/>
            </p:nvSpPr>
            <p:spPr>
              <a:xfrm rot="16200000">
                <a:off x="2141957" y="2521216"/>
                <a:ext cx="557291" cy="30062"/>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57" name="Rectangle"/>
              <p:cNvSpPr/>
              <p:nvPr/>
            </p:nvSpPr>
            <p:spPr>
              <a:xfrm>
                <a:off x="2613692" y="380449"/>
                <a:ext cx="1031384" cy="34342"/>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58" name="Rectangle"/>
              <p:cNvSpPr/>
              <p:nvPr/>
            </p:nvSpPr>
            <p:spPr>
              <a:xfrm>
                <a:off x="2816200" y="1439208"/>
                <a:ext cx="800618" cy="34342"/>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59" name="Rectangle"/>
              <p:cNvSpPr/>
              <p:nvPr/>
            </p:nvSpPr>
            <p:spPr>
              <a:xfrm>
                <a:off x="2431556" y="2505242"/>
                <a:ext cx="2373594" cy="34342"/>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60" name="Rectangle"/>
              <p:cNvSpPr/>
              <p:nvPr/>
            </p:nvSpPr>
            <p:spPr>
              <a:xfrm>
                <a:off x="3392299" y="3585309"/>
                <a:ext cx="1412854" cy="34342"/>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61" name="Rectangle"/>
              <p:cNvSpPr/>
              <p:nvPr/>
            </p:nvSpPr>
            <p:spPr>
              <a:xfrm rot="16200000">
                <a:off x="3348543" y="1176063"/>
                <a:ext cx="565401" cy="30061"/>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62" name="Circle"/>
              <p:cNvSpPr/>
              <p:nvPr/>
            </p:nvSpPr>
            <p:spPr>
              <a:xfrm>
                <a:off x="3466412" y="765114"/>
                <a:ext cx="329667" cy="329667"/>
              </a:xfrm>
              <a:prstGeom prst="ellipse">
                <a:avLst/>
              </a:prstGeom>
              <a:gradFill flip="none" rotWithShape="1">
                <a:gsLst>
                  <a:gs pos="0">
                    <a:schemeClr val="accent1">
                      <a:lumOff val="16847"/>
                    </a:schemeClr>
                  </a:gs>
                  <a:gs pos="100000">
                    <a:schemeClr val="accent4">
                      <a:hueOff val="-858837"/>
                      <a:lumOff val="-9791"/>
                    </a:schemeClr>
                  </a:gs>
                </a:gsLst>
                <a:lin ang="5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63" name="Rectangle"/>
              <p:cNvSpPr/>
              <p:nvPr/>
            </p:nvSpPr>
            <p:spPr>
              <a:xfrm rot="16200000">
                <a:off x="4520050" y="3310959"/>
                <a:ext cx="583980" cy="30062"/>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64" name="Circle"/>
              <p:cNvSpPr/>
              <p:nvPr/>
            </p:nvSpPr>
            <p:spPr>
              <a:xfrm>
                <a:off x="4647203" y="2869167"/>
                <a:ext cx="329666" cy="329667"/>
              </a:xfrm>
              <a:prstGeom prst="ellipse">
                <a:avLst/>
              </a:prstGeom>
              <a:gradFill flip="none" rotWithShape="1">
                <a:gsLst>
                  <a:gs pos="0">
                    <a:schemeClr val="accent5">
                      <a:hueOff val="-82419"/>
                      <a:satOff val="-9513"/>
                      <a:lumOff val="-16343"/>
                    </a:schemeClr>
                  </a:gs>
                  <a:gs pos="100000">
                    <a:schemeClr val="accent3">
                      <a:hueOff val="-274225"/>
                      <a:satOff val="26768"/>
                      <a:lumOff val="11368"/>
                    </a:schemeClr>
                  </a:gs>
                </a:gsLst>
                <a:lin ang="5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65" name="Rectangle"/>
              <p:cNvSpPr/>
              <p:nvPr/>
            </p:nvSpPr>
            <p:spPr>
              <a:xfrm rot="16200000">
                <a:off x="4782912" y="2481036"/>
                <a:ext cx="1064350" cy="30062"/>
              </a:xfrm>
              <a:prstGeom prst="rect">
                <a:avLst/>
              </a:prstGeom>
              <a:gradFill flip="none" rotWithShape="1">
                <a:gsLst>
                  <a:gs pos="0">
                    <a:schemeClr val="accent5">
                      <a:hueOff val="-82419"/>
                      <a:satOff val="-9513"/>
                      <a:lumOff val="-16343"/>
                    </a:schemeClr>
                  </a:gs>
                  <a:gs pos="100000">
                    <a:schemeClr val="accent3">
                      <a:hueOff val="-274225"/>
                      <a:satOff val="26768"/>
                      <a:lumOff val="11368"/>
                    </a:schemeClr>
                  </a:gs>
                </a:gsLst>
                <a:lin ang="14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66" name="Circle"/>
              <p:cNvSpPr/>
              <p:nvPr/>
            </p:nvSpPr>
            <p:spPr>
              <a:xfrm>
                <a:off x="5103157" y="1730306"/>
                <a:ext cx="423857" cy="423856"/>
              </a:xfrm>
              <a:prstGeom prst="ellipse">
                <a:avLst/>
              </a:prstGeom>
              <a:gradFill flip="none" rotWithShape="1">
                <a:gsLst>
                  <a:gs pos="0">
                    <a:schemeClr val="accent1"/>
                  </a:gs>
                  <a:gs pos="100000">
                    <a:srgbClr val="FF1800"/>
                  </a:gs>
                </a:gsLst>
                <a:path path="circle">
                  <a:fillToRect l="37721" t="-19636" r="62278" b="119636"/>
                </a:path>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67" name="Circle"/>
              <p:cNvSpPr/>
              <p:nvPr/>
            </p:nvSpPr>
            <p:spPr>
              <a:xfrm>
                <a:off x="2644246" y="1270389"/>
                <a:ext cx="344880" cy="342753"/>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68" name="Circle"/>
              <p:cNvSpPr/>
              <p:nvPr/>
            </p:nvSpPr>
            <p:spPr>
              <a:xfrm>
                <a:off x="2430021" y="218737"/>
                <a:ext cx="346242" cy="346242"/>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69" name="Circle"/>
              <p:cNvSpPr/>
              <p:nvPr/>
            </p:nvSpPr>
            <p:spPr>
              <a:xfrm>
                <a:off x="2238853" y="2356413"/>
                <a:ext cx="344880" cy="342754"/>
              </a:xfrm>
              <a:prstGeom prst="ellipse">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70" name="Circle"/>
              <p:cNvSpPr/>
              <p:nvPr/>
            </p:nvSpPr>
            <p:spPr>
              <a:xfrm>
                <a:off x="3203599" y="3431103"/>
                <a:ext cx="344880" cy="342754"/>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71" name="MDA-1"/>
              <p:cNvSpPr txBox="1"/>
              <p:nvPr/>
            </p:nvSpPr>
            <p:spPr>
              <a:xfrm>
                <a:off x="5462358" y="1546940"/>
                <a:ext cx="2031325" cy="7552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b="1" sz="3100">
                    <a:latin typeface="Product Sans"/>
                    <a:ea typeface="Product Sans"/>
                    <a:cs typeface="Product Sans"/>
                    <a:sym typeface="Product Sans"/>
                  </a:defRPr>
                </a:lvl1pPr>
              </a:lstStyle>
              <a:p>
                <a:pPr/>
                <a:r>
                  <a:t>MDA-1</a:t>
                </a:r>
              </a:p>
            </p:txBody>
          </p:sp>
          <p:sp>
            <p:nvSpPr>
              <p:cNvPr id="1072" name="Rectangle"/>
              <p:cNvSpPr/>
              <p:nvPr/>
            </p:nvSpPr>
            <p:spPr>
              <a:xfrm flipH="1" rot="10800000">
                <a:off x="4909698" y="5330935"/>
                <a:ext cx="425412" cy="34467"/>
              </a:xfrm>
              <a:prstGeom prst="rect">
                <a:avLst/>
              </a:prstGeom>
              <a:gradFill flip="none" rotWithShape="1">
                <a:gsLst>
                  <a:gs pos="0">
                    <a:schemeClr val="accent1">
                      <a:hueOff val="114395"/>
                      <a:lumOff val="-24975"/>
                    </a:schemeClr>
                  </a:gs>
                  <a:gs pos="100000">
                    <a:schemeClr val="accent3">
                      <a:hueOff val="914338"/>
                      <a:satOff val="31515"/>
                      <a:lumOff val="-30790"/>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73" name="Rectangle"/>
              <p:cNvSpPr/>
              <p:nvPr/>
            </p:nvSpPr>
            <p:spPr>
              <a:xfrm flipH="1" rot="10800000">
                <a:off x="3634661" y="7438305"/>
                <a:ext cx="1701642" cy="34468"/>
              </a:xfrm>
              <a:prstGeom prst="rect">
                <a:avLst/>
              </a:prstGeom>
              <a:gradFill flip="none" rotWithShape="1">
                <a:gsLst>
                  <a:gs pos="0">
                    <a:schemeClr val="accent2">
                      <a:hueOff val="-85258"/>
                      <a:satOff val="14347"/>
                      <a:lumOff val="22373"/>
                    </a:schemeClr>
                  </a:gs>
                  <a:gs pos="100000">
                    <a:schemeClr val="accent5">
                      <a:hueOff val="-152895"/>
                      <a:lumOff val="12368"/>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74" name="Rectangle"/>
              <p:cNvSpPr/>
              <p:nvPr/>
            </p:nvSpPr>
            <p:spPr>
              <a:xfrm flipH="1" rot="16200000">
                <a:off x="4786124" y="6910480"/>
                <a:ext cx="1068253" cy="30172"/>
              </a:xfrm>
              <a:prstGeom prst="rect">
                <a:avLst/>
              </a:prstGeom>
              <a:gradFill flip="none" rotWithShape="1">
                <a:gsLst>
                  <a:gs pos="0">
                    <a:schemeClr val="accent2">
                      <a:hueOff val="-85258"/>
                      <a:satOff val="14347"/>
                      <a:lumOff val="22373"/>
                    </a:schemeClr>
                  </a:gs>
                  <a:gs pos="100000">
                    <a:schemeClr val="accent5">
                      <a:hueOff val="-152895"/>
                      <a:lumOff val="12368"/>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75" name="Rectangle"/>
              <p:cNvSpPr/>
              <p:nvPr/>
            </p:nvSpPr>
            <p:spPr>
              <a:xfrm flipH="1" rot="16200000">
                <a:off x="4532340" y="5580764"/>
                <a:ext cx="566029" cy="30172"/>
              </a:xfrm>
              <a:prstGeom prst="rect">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76" name="Rectangle"/>
              <p:cNvSpPr/>
              <p:nvPr/>
            </p:nvSpPr>
            <p:spPr>
              <a:xfrm flipH="1" rot="16200000">
                <a:off x="3343659" y="7709789"/>
                <a:ext cx="573147" cy="30172"/>
              </a:xfrm>
              <a:prstGeom prst="rect">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77" name="Circle"/>
              <p:cNvSpPr/>
              <p:nvPr/>
            </p:nvSpPr>
            <p:spPr>
              <a:xfrm flipH="1" rot="10800000">
                <a:off x="1796200" y="8156957"/>
                <a:ext cx="236340" cy="236340"/>
              </a:xfrm>
              <a:prstGeom prst="ellipse">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78" name="Circle"/>
              <p:cNvSpPr/>
              <p:nvPr/>
            </p:nvSpPr>
            <p:spPr>
              <a:xfrm flipH="1" rot="10800000">
                <a:off x="1796200" y="7606709"/>
                <a:ext cx="236340" cy="236340"/>
              </a:xfrm>
              <a:prstGeom prst="ellipse">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79" name="Circle"/>
              <p:cNvSpPr/>
              <p:nvPr/>
            </p:nvSpPr>
            <p:spPr>
              <a:xfrm flipH="1" rot="10800000">
                <a:off x="1772565" y="4363057"/>
                <a:ext cx="283608" cy="283608"/>
              </a:xfrm>
              <a:prstGeom prst="ellipse">
                <a:avLst/>
              </a:prstGeom>
              <a:solidFill>
                <a:schemeClr val="accent3">
                  <a:hueOff val="914338"/>
                  <a:satOff val="31515"/>
                  <a:lumOff val="-30790"/>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80" name="Circle"/>
              <p:cNvSpPr/>
              <p:nvPr/>
            </p:nvSpPr>
            <p:spPr>
              <a:xfrm flipH="1" rot="10800000">
                <a:off x="1772565" y="6513129"/>
                <a:ext cx="283608" cy="283608"/>
              </a:xfrm>
              <a:prstGeom prst="ellipse">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81" name="Circle"/>
              <p:cNvSpPr/>
              <p:nvPr/>
            </p:nvSpPr>
            <p:spPr>
              <a:xfrm flipH="1" rot="10800000">
                <a:off x="1772565" y="4913305"/>
                <a:ext cx="283608" cy="283607"/>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82" name="Circle"/>
              <p:cNvSpPr/>
              <p:nvPr/>
            </p:nvSpPr>
            <p:spPr>
              <a:xfrm flipH="1" rot="10800000">
                <a:off x="1796200" y="5501315"/>
                <a:ext cx="189072" cy="189072"/>
              </a:xfrm>
              <a:prstGeom prst="ellipse">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83" name="Circle"/>
              <p:cNvSpPr/>
              <p:nvPr/>
            </p:nvSpPr>
            <p:spPr>
              <a:xfrm flipH="1" rot="10800000">
                <a:off x="1772565" y="6020333"/>
                <a:ext cx="236340" cy="236340"/>
              </a:xfrm>
              <a:prstGeom prst="ellipse">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84" name="Circle"/>
              <p:cNvSpPr/>
              <p:nvPr/>
            </p:nvSpPr>
            <p:spPr>
              <a:xfrm flipH="1" rot="10800000">
                <a:off x="1784382" y="7076828"/>
                <a:ext cx="259974" cy="259974"/>
              </a:xfrm>
              <a:prstGeom prst="ellipse">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85" name="Rectangle"/>
              <p:cNvSpPr/>
              <p:nvPr/>
            </p:nvSpPr>
            <p:spPr>
              <a:xfrm flipH="1" rot="10800000">
                <a:off x="2022828" y="8257891"/>
                <a:ext cx="592570" cy="34467"/>
              </a:xfrm>
              <a:prstGeom prst="rect">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86" name="Rectangle"/>
              <p:cNvSpPr/>
              <p:nvPr/>
            </p:nvSpPr>
            <p:spPr>
              <a:xfrm flipH="1" rot="10800000">
                <a:off x="2022828" y="7707644"/>
                <a:ext cx="592570" cy="34467"/>
              </a:xfrm>
              <a:prstGeom prst="rect">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87" name="Rectangle"/>
              <p:cNvSpPr/>
              <p:nvPr/>
            </p:nvSpPr>
            <p:spPr>
              <a:xfrm flipH="1" rot="10800000">
                <a:off x="2022828" y="7177764"/>
                <a:ext cx="803554" cy="34468"/>
              </a:xfrm>
              <a:prstGeom prst="rect">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88" name="Rectangle"/>
              <p:cNvSpPr/>
              <p:nvPr/>
            </p:nvSpPr>
            <p:spPr>
              <a:xfrm flipH="1" rot="10800000">
                <a:off x="2022828" y="6637700"/>
                <a:ext cx="803554" cy="34467"/>
              </a:xfrm>
              <a:prstGeom prst="rect">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89" name="Rectangle"/>
              <p:cNvSpPr/>
              <p:nvPr/>
            </p:nvSpPr>
            <p:spPr>
              <a:xfrm flipH="1" rot="10800000">
                <a:off x="1977100" y="6092907"/>
                <a:ext cx="425411" cy="34468"/>
              </a:xfrm>
              <a:prstGeom prst="rect">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90" name="Rectangle"/>
              <p:cNvSpPr/>
              <p:nvPr/>
            </p:nvSpPr>
            <p:spPr>
              <a:xfrm flipH="1" rot="10800000">
                <a:off x="1977100" y="5567754"/>
                <a:ext cx="425411" cy="34468"/>
              </a:xfrm>
              <a:prstGeom prst="rect">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91" name="Rectangle"/>
              <p:cNvSpPr/>
              <p:nvPr/>
            </p:nvSpPr>
            <p:spPr>
              <a:xfrm flipH="1" rot="10800000">
                <a:off x="1977100" y="5042601"/>
                <a:ext cx="1418035" cy="34468"/>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92" name="Rectangle"/>
              <p:cNvSpPr/>
              <p:nvPr/>
            </p:nvSpPr>
            <p:spPr>
              <a:xfrm flipH="1" rot="10800000">
                <a:off x="1977100" y="4487625"/>
                <a:ext cx="1418035" cy="34468"/>
              </a:xfrm>
              <a:prstGeom prst="rect">
                <a:avLst/>
              </a:prstGeom>
              <a:solidFill>
                <a:schemeClr val="accent3">
                  <a:hueOff val="914338"/>
                  <a:satOff val="31515"/>
                  <a:lumOff val="-30790"/>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93" name="Rectangle"/>
              <p:cNvSpPr/>
              <p:nvPr/>
            </p:nvSpPr>
            <p:spPr>
              <a:xfrm flipH="1" rot="16200000">
                <a:off x="2320082" y="7979131"/>
                <a:ext cx="573147" cy="30172"/>
              </a:xfrm>
              <a:prstGeom prst="rect">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94" name="Rectangle"/>
              <p:cNvSpPr/>
              <p:nvPr/>
            </p:nvSpPr>
            <p:spPr>
              <a:xfrm flipH="1" rot="16200000">
                <a:off x="2530657" y="6912836"/>
                <a:ext cx="573147" cy="30172"/>
              </a:xfrm>
              <a:prstGeom prst="rect">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95" name="Rectangle"/>
              <p:cNvSpPr/>
              <p:nvPr/>
            </p:nvSpPr>
            <p:spPr>
              <a:xfrm flipH="1" rot="16200000">
                <a:off x="2135485" y="5832663"/>
                <a:ext cx="559335" cy="30172"/>
              </a:xfrm>
              <a:prstGeom prst="rect">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96" name="Rectangle"/>
              <p:cNvSpPr/>
              <p:nvPr/>
            </p:nvSpPr>
            <p:spPr>
              <a:xfrm flipH="1" rot="10800000">
                <a:off x="2608948" y="7976984"/>
                <a:ext cx="1035166" cy="34468"/>
              </a:xfrm>
              <a:prstGeom prst="rect">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97" name="Rectangle"/>
              <p:cNvSpPr/>
              <p:nvPr/>
            </p:nvSpPr>
            <p:spPr>
              <a:xfrm flipH="1" rot="10800000">
                <a:off x="2812200" y="6914342"/>
                <a:ext cx="803554" cy="34467"/>
              </a:xfrm>
              <a:prstGeom prst="rect">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98" name="Rectangle"/>
              <p:cNvSpPr/>
              <p:nvPr/>
            </p:nvSpPr>
            <p:spPr>
              <a:xfrm flipH="1" rot="10800000">
                <a:off x="2426143" y="5844399"/>
                <a:ext cx="2382299" cy="34468"/>
              </a:xfrm>
              <a:prstGeom prst="rect">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099" name="Rectangle"/>
              <p:cNvSpPr/>
              <p:nvPr/>
            </p:nvSpPr>
            <p:spPr>
              <a:xfrm flipH="1" rot="10800000">
                <a:off x="3390410" y="4760371"/>
                <a:ext cx="1418035" cy="34467"/>
              </a:xfrm>
              <a:prstGeom prst="rect">
                <a:avLst/>
              </a:prstGeom>
              <a:solidFill>
                <a:schemeClr val="accent3">
                  <a:hueOff val="914338"/>
                  <a:satOff val="31515"/>
                  <a:lumOff val="-30790"/>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00" name="Rectangle"/>
              <p:cNvSpPr/>
              <p:nvPr/>
            </p:nvSpPr>
            <p:spPr>
              <a:xfrm flipH="1" rot="16200000">
                <a:off x="3346496" y="7182749"/>
                <a:ext cx="567474" cy="30172"/>
              </a:xfrm>
              <a:prstGeom prst="rect">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01" name="Circle"/>
              <p:cNvSpPr/>
              <p:nvPr/>
            </p:nvSpPr>
            <p:spPr>
              <a:xfrm flipH="1" rot="10800000">
                <a:off x="3464795" y="7294502"/>
                <a:ext cx="330876" cy="330875"/>
              </a:xfrm>
              <a:prstGeom prst="ellipse">
                <a:avLst/>
              </a:prstGeom>
              <a:gradFill flip="none" rotWithShape="1">
                <a:gsLst>
                  <a:gs pos="0">
                    <a:schemeClr val="accent2">
                      <a:hueOff val="-85258"/>
                      <a:satOff val="14347"/>
                      <a:lumOff val="22373"/>
                    </a:schemeClr>
                  </a:gs>
                  <a:gs pos="100000">
                    <a:schemeClr val="accent5">
                      <a:hueOff val="-152895"/>
                      <a:lumOff val="12368"/>
                    </a:schemeClr>
                  </a:gs>
                </a:gsLst>
                <a:lin ang="5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02" name="Rectangle"/>
              <p:cNvSpPr/>
              <p:nvPr/>
            </p:nvSpPr>
            <p:spPr>
              <a:xfrm flipH="1" rot="16200000">
                <a:off x="4522298" y="5040021"/>
                <a:ext cx="586122" cy="30172"/>
              </a:xfrm>
              <a:prstGeom prst="rect">
                <a:avLst/>
              </a:prstGeom>
              <a:solidFill>
                <a:schemeClr val="accent3">
                  <a:hueOff val="914338"/>
                  <a:satOff val="31515"/>
                  <a:lumOff val="-30790"/>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03" name="Circle"/>
              <p:cNvSpPr/>
              <p:nvPr/>
            </p:nvSpPr>
            <p:spPr>
              <a:xfrm flipH="1" rot="10800000">
                <a:off x="4649916" y="5182730"/>
                <a:ext cx="330876" cy="330876"/>
              </a:xfrm>
              <a:prstGeom prst="ellipse">
                <a:avLst/>
              </a:prstGeom>
              <a:gradFill flip="none" rotWithShape="1">
                <a:gsLst>
                  <a:gs pos="0">
                    <a:schemeClr val="accent1">
                      <a:hueOff val="114395"/>
                      <a:lumOff val="-24975"/>
                    </a:schemeClr>
                  </a:gs>
                  <a:gs pos="100000">
                    <a:schemeClr val="accent3">
                      <a:hueOff val="914338"/>
                      <a:satOff val="31515"/>
                      <a:lumOff val="-30790"/>
                    </a:schemeClr>
                  </a:gs>
                </a:gsLst>
                <a:lin ang="5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04" name="Rectangle"/>
              <p:cNvSpPr/>
              <p:nvPr/>
            </p:nvSpPr>
            <p:spPr>
              <a:xfrm flipH="1" rot="16200000">
                <a:off x="4786124" y="5872990"/>
                <a:ext cx="1068253" cy="30172"/>
              </a:xfrm>
              <a:prstGeom prst="rect">
                <a:avLst/>
              </a:prstGeom>
              <a:gradFill flip="none" rotWithShape="1">
                <a:gsLst>
                  <a:gs pos="0">
                    <a:schemeClr val="accent1">
                      <a:hueOff val="114395"/>
                      <a:lumOff val="-24975"/>
                    </a:schemeClr>
                  </a:gs>
                  <a:gs pos="100000">
                    <a:schemeClr val="accent3">
                      <a:hueOff val="914338"/>
                      <a:satOff val="31515"/>
                      <a:lumOff val="-30790"/>
                    </a:schemeClr>
                  </a:gs>
                </a:gsLst>
                <a:lin ang="14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05" name="Circle"/>
              <p:cNvSpPr/>
              <p:nvPr/>
            </p:nvSpPr>
            <p:spPr>
              <a:xfrm flipH="1" rot="10800000">
                <a:off x="5107543" y="6231233"/>
                <a:ext cx="425411" cy="425411"/>
              </a:xfrm>
              <a:prstGeom prst="ellipse">
                <a:avLst/>
              </a:prstGeom>
              <a:gradFill flip="none" rotWithShape="1">
                <a:gsLst>
                  <a:gs pos="0">
                    <a:srgbClr val="17E7CF"/>
                  </a:gs>
                  <a:gs pos="100000">
                    <a:srgbClr val="015660"/>
                  </a:gs>
                </a:gsLst>
                <a:path path="circle">
                  <a:fillToRect l="37721" t="-19636" r="62278" b="119636"/>
                </a:path>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06" name="Circle"/>
              <p:cNvSpPr/>
              <p:nvPr/>
            </p:nvSpPr>
            <p:spPr>
              <a:xfrm flipH="1" rot="10800000">
                <a:off x="2699763" y="6801589"/>
                <a:ext cx="259974" cy="259974"/>
              </a:xfrm>
              <a:prstGeom prst="ellipse">
                <a:avLst/>
              </a:prstGeom>
              <a:solidFill>
                <a:schemeClr val="accent5">
                  <a:hueOff val="-152895"/>
                  <a:lumOff val="12368"/>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07" name="Circle"/>
              <p:cNvSpPr/>
              <p:nvPr/>
            </p:nvSpPr>
            <p:spPr>
              <a:xfrm flipH="1" rot="10800000">
                <a:off x="2488485" y="7881835"/>
                <a:ext cx="236340" cy="236340"/>
              </a:xfrm>
              <a:prstGeom prst="ellipse">
                <a:avLst/>
              </a:prstGeom>
              <a:solidFill>
                <a:schemeClr val="accent2"/>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08" name="Circle"/>
              <p:cNvSpPr/>
              <p:nvPr/>
            </p:nvSpPr>
            <p:spPr>
              <a:xfrm flipH="1" rot="10800000">
                <a:off x="2296983" y="5743460"/>
                <a:ext cx="236340" cy="236340"/>
              </a:xfrm>
              <a:prstGeom prst="ellipse">
                <a:avLst/>
              </a:prstGeom>
              <a:solidFill>
                <a:schemeClr val="accent1">
                  <a:hueOff val="114395"/>
                  <a:lumOff val="-24975"/>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09" name="Circle"/>
              <p:cNvSpPr/>
              <p:nvPr/>
            </p:nvSpPr>
            <p:spPr>
              <a:xfrm flipH="1" rot="10800000">
                <a:off x="3238082" y="4635802"/>
                <a:ext cx="283608" cy="283608"/>
              </a:xfrm>
              <a:prstGeom prst="ellipse">
                <a:avLst/>
              </a:prstGeom>
              <a:solidFill>
                <a:schemeClr val="accent3">
                  <a:hueOff val="914338"/>
                  <a:satOff val="31515"/>
                  <a:lumOff val="-30790"/>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10" name="MDA-2"/>
              <p:cNvSpPr txBox="1"/>
              <p:nvPr/>
            </p:nvSpPr>
            <p:spPr>
              <a:xfrm>
                <a:off x="5502763" y="6057851"/>
                <a:ext cx="1942440" cy="75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b="1" sz="3100">
                    <a:latin typeface="Product Sans"/>
                    <a:ea typeface="Product Sans"/>
                    <a:cs typeface="Product Sans"/>
                    <a:sym typeface="Product Sans"/>
                  </a:defRPr>
                </a:lvl1pPr>
              </a:lstStyle>
              <a:p>
                <a:pPr/>
                <a:r>
                  <a:t>MDA-2</a:t>
                </a:r>
              </a:p>
            </p:txBody>
          </p:sp>
          <p:sp>
            <p:nvSpPr>
              <p:cNvPr id="1111" name="Rectangle"/>
              <p:cNvSpPr/>
              <p:nvPr/>
            </p:nvSpPr>
            <p:spPr>
              <a:xfrm rot="16200000">
                <a:off x="3096152" y="12256285"/>
                <a:ext cx="567474" cy="30172"/>
              </a:xfrm>
              <a:prstGeom prst="rect">
                <a:avLst/>
              </a:prstGeom>
              <a:solidFill>
                <a:schemeClr val="accent5">
                  <a:lumOff val="-29866"/>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12" name="Rectangle"/>
              <p:cNvSpPr/>
              <p:nvPr/>
            </p:nvSpPr>
            <p:spPr>
              <a:xfrm>
                <a:off x="4909698" y="11683576"/>
                <a:ext cx="425412" cy="34468"/>
              </a:xfrm>
              <a:prstGeom prst="rect">
                <a:avLst/>
              </a:prstGeom>
              <a:gradFill flip="none" rotWithShape="1">
                <a:gsLst>
                  <a:gs pos="0">
                    <a:srgbClr val="A949ED"/>
                  </a:gs>
                  <a:gs pos="100000">
                    <a:schemeClr val="accent5">
                      <a:lumOff val="-29866"/>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13" name="Rectangle"/>
              <p:cNvSpPr/>
              <p:nvPr/>
            </p:nvSpPr>
            <p:spPr>
              <a:xfrm>
                <a:off x="3634661" y="9576206"/>
                <a:ext cx="1701642" cy="34467"/>
              </a:xfrm>
              <a:prstGeom prst="rect">
                <a:avLst/>
              </a:prstGeom>
              <a:gradFill flip="none" rotWithShape="1">
                <a:gsLst>
                  <a:gs pos="0">
                    <a:schemeClr val="accent5"/>
                  </a:gs>
                  <a:gs pos="100000">
                    <a:srgbClr val="000000"/>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14" name="Rectangle"/>
              <p:cNvSpPr/>
              <p:nvPr/>
            </p:nvSpPr>
            <p:spPr>
              <a:xfrm rot="16200000">
                <a:off x="4786124" y="10108325"/>
                <a:ext cx="1068253" cy="30172"/>
              </a:xfrm>
              <a:prstGeom prst="rect">
                <a:avLst/>
              </a:prstGeom>
              <a:gradFill flip="none" rotWithShape="1">
                <a:gsLst>
                  <a:gs pos="0">
                    <a:schemeClr val="accent5"/>
                  </a:gs>
                  <a:gs pos="100000">
                    <a:srgbClr val="000000"/>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15" name="Rectangle"/>
              <p:cNvSpPr/>
              <p:nvPr/>
            </p:nvSpPr>
            <p:spPr>
              <a:xfrm rot="16200000">
                <a:off x="4532340" y="11438039"/>
                <a:ext cx="566029" cy="30172"/>
              </a:xfrm>
              <a:prstGeom prst="rect">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16" name="Rectangle"/>
              <p:cNvSpPr/>
              <p:nvPr/>
            </p:nvSpPr>
            <p:spPr>
              <a:xfrm rot="16200000">
                <a:off x="3343659" y="9309013"/>
                <a:ext cx="573147" cy="30172"/>
              </a:xfrm>
              <a:prstGeom prst="rect">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17" name="Circle"/>
              <p:cNvSpPr/>
              <p:nvPr/>
            </p:nvSpPr>
            <p:spPr>
              <a:xfrm>
                <a:off x="1796200" y="8655682"/>
                <a:ext cx="236340" cy="236340"/>
              </a:xfrm>
              <a:prstGeom prst="ellipse">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18" name="Circle"/>
              <p:cNvSpPr/>
              <p:nvPr/>
            </p:nvSpPr>
            <p:spPr>
              <a:xfrm>
                <a:off x="1796200" y="9205928"/>
                <a:ext cx="236340" cy="236340"/>
              </a:xfrm>
              <a:prstGeom prst="ellipse">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19" name="Circle"/>
              <p:cNvSpPr/>
              <p:nvPr/>
            </p:nvSpPr>
            <p:spPr>
              <a:xfrm>
                <a:off x="1772565" y="12402314"/>
                <a:ext cx="283608" cy="283608"/>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1120" name="Circle"/>
              <p:cNvSpPr/>
              <p:nvPr/>
            </p:nvSpPr>
            <p:spPr>
              <a:xfrm>
                <a:off x="1772565" y="10252243"/>
                <a:ext cx="283608" cy="283608"/>
              </a:xfrm>
              <a:prstGeom prst="ellipse">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21" name="Circle"/>
              <p:cNvSpPr/>
              <p:nvPr/>
            </p:nvSpPr>
            <p:spPr>
              <a:xfrm>
                <a:off x="1772565" y="11852065"/>
                <a:ext cx="283608" cy="283608"/>
              </a:xfrm>
              <a:prstGeom prst="ellipse">
                <a:avLst/>
              </a:prstGeom>
              <a:solidFill>
                <a:schemeClr val="accent5">
                  <a:lumOff val="-29866"/>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22" name="Circle"/>
              <p:cNvSpPr/>
              <p:nvPr/>
            </p:nvSpPr>
            <p:spPr>
              <a:xfrm>
                <a:off x="1796200" y="11358591"/>
                <a:ext cx="189072" cy="189073"/>
              </a:xfrm>
              <a:prstGeom prst="ellipse">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23" name="Circle"/>
              <p:cNvSpPr/>
              <p:nvPr/>
            </p:nvSpPr>
            <p:spPr>
              <a:xfrm>
                <a:off x="1772565" y="10792307"/>
                <a:ext cx="236340" cy="236340"/>
              </a:xfrm>
              <a:prstGeom prst="ellipse">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24" name="Circle"/>
              <p:cNvSpPr/>
              <p:nvPr/>
            </p:nvSpPr>
            <p:spPr>
              <a:xfrm>
                <a:off x="1784382" y="9712177"/>
                <a:ext cx="259974" cy="259974"/>
              </a:xfrm>
              <a:prstGeom prst="ellipse">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25" name="Rectangle"/>
              <p:cNvSpPr/>
              <p:nvPr/>
            </p:nvSpPr>
            <p:spPr>
              <a:xfrm>
                <a:off x="2022828" y="8756618"/>
                <a:ext cx="592570" cy="34468"/>
              </a:xfrm>
              <a:prstGeom prst="rect">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26" name="Rectangle"/>
              <p:cNvSpPr/>
              <p:nvPr/>
            </p:nvSpPr>
            <p:spPr>
              <a:xfrm>
                <a:off x="2022828" y="9306866"/>
                <a:ext cx="592570" cy="34467"/>
              </a:xfrm>
              <a:prstGeom prst="rect">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27" name="Rectangle"/>
              <p:cNvSpPr/>
              <p:nvPr/>
            </p:nvSpPr>
            <p:spPr>
              <a:xfrm>
                <a:off x="2022828" y="9836745"/>
                <a:ext cx="803554"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28" name="Rectangle"/>
              <p:cNvSpPr/>
              <p:nvPr/>
            </p:nvSpPr>
            <p:spPr>
              <a:xfrm>
                <a:off x="2022828" y="10376811"/>
                <a:ext cx="803554"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29" name="Rectangle"/>
              <p:cNvSpPr/>
              <p:nvPr/>
            </p:nvSpPr>
            <p:spPr>
              <a:xfrm>
                <a:off x="1977100" y="10921604"/>
                <a:ext cx="425411" cy="34468"/>
              </a:xfrm>
              <a:prstGeom prst="rect">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30" name="Rectangle"/>
              <p:cNvSpPr/>
              <p:nvPr/>
            </p:nvSpPr>
            <p:spPr>
              <a:xfrm>
                <a:off x="1977100" y="11446755"/>
                <a:ext cx="425411" cy="34468"/>
              </a:xfrm>
              <a:prstGeom prst="rect">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31" name="Rectangle"/>
              <p:cNvSpPr/>
              <p:nvPr/>
            </p:nvSpPr>
            <p:spPr>
              <a:xfrm>
                <a:off x="1977100" y="11971911"/>
                <a:ext cx="1418035" cy="34467"/>
              </a:xfrm>
              <a:prstGeom prst="rect">
                <a:avLst/>
              </a:prstGeom>
              <a:solidFill>
                <a:schemeClr val="accent5">
                  <a:lumOff val="-29866"/>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32" name="Rectangle"/>
              <p:cNvSpPr/>
              <p:nvPr/>
            </p:nvSpPr>
            <p:spPr>
              <a:xfrm>
                <a:off x="1977100" y="12526888"/>
                <a:ext cx="1418035" cy="34467"/>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1133" name="Rectangle"/>
              <p:cNvSpPr/>
              <p:nvPr/>
            </p:nvSpPr>
            <p:spPr>
              <a:xfrm rot="16200000">
                <a:off x="2320082" y="9039674"/>
                <a:ext cx="573147" cy="30172"/>
              </a:xfrm>
              <a:prstGeom prst="rect">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34" name="Rectangle"/>
              <p:cNvSpPr/>
              <p:nvPr/>
            </p:nvSpPr>
            <p:spPr>
              <a:xfrm rot="16200000">
                <a:off x="2530657" y="10105966"/>
                <a:ext cx="573147" cy="3017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35" name="Rectangle"/>
              <p:cNvSpPr/>
              <p:nvPr/>
            </p:nvSpPr>
            <p:spPr>
              <a:xfrm rot="16200000">
                <a:off x="2135485" y="11186142"/>
                <a:ext cx="559335" cy="30171"/>
              </a:xfrm>
              <a:prstGeom prst="rect">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36" name="Rectangle"/>
              <p:cNvSpPr/>
              <p:nvPr/>
            </p:nvSpPr>
            <p:spPr>
              <a:xfrm>
                <a:off x="2608948" y="9037524"/>
                <a:ext cx="1035166" cy="34468"/>
              </a:xfrm>
              <a:prstGeom prst="rect">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37" name="Rectangle"/>
              <p:cNvSpPr/>
              <p:nvPr/>
            </p:nvSpPr>
            <p:spPr>
              <a:xfrm>
                <a:off x="2812200" y="10100164"/>
                <a:ext cx="803554" cy="34468"/>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38" name="Rectangle"/>
              <p:cNvSpPr/>
              <p:nvPr/>
            </p:nvSpPr>
            <p:spPr>
              <a:xfrm>
                <a:off x="2426143" y="11170111"/>
                <a:ext cx="2382299" cy="34468"/>
              </a:xfrm>
              <a:prstGeom prst="rect">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39" name="Rectangle"/>
              <p:cNvSpPr/>
              <p:nvPr/>
            </p:nvSpPr>
            <p:spPr>
              <a:xfrm>
                <a:off x="3390410" y="12254137"/>
                <a:ext cx="1418035" cy="34467"/>
              </a:xfrm>
              <a:prstGeom prst="rect">
                <a:avLst/>
              </a:prstGeom>
              <a:solidFill>
                <a:schemeClr val="accent5">
                  <a:lumOff val="-29866"/>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40" name="Rectangle"/>
              <p:cNvSpPr/>
              <p:nvPr/>
            </p:nvSpPr>
            <p:spPr>
              <a:xfrm rot="16200000">
                <a:off x="3346496" y="9836056"/>
                <a:ext cx="567475" cy="3017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41" name="Circle"/>
              <p:cNvSpPr/>
              <p:nvPr/>
            </p:nvSpPr>
            <p:spPr>
              <a:xfrm>
                <a:off x="3464795" y="9423601"/>
                <a:ext cx="330876" cy="330876"/>
              </a:xfrm>
              <a:prstGeom prst="ellipse">
                <a:avLst/>
              </a:prstGeom>
              <a:gradFill flip="none" rotWithShape="1">
                <a:gsLst>
                  <a:gs pos="0">
                    <a:schemeClr val="accent5"/>
                  </a:gs>
                  <a:gs pos="100000">
                    <a:srgbClr val="000000"/>
                  </a:gs>
                </a:gsLst>
                <a:lin ang="5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42" name="Rectangle"/>
              <p:cNvSpPr/>
              <p:nvPr/>
            </p:nvSpPr>
            <p:spPr>
              <a:xfrm rot="16200000">
                <a:off x="4522298" y="11978783"/>
                <a:ext cx="586122" cy="30172"/>
              </a:xfrm>
              <a:prstGeom prst="rect">
                <a:avLst/>
              </a:prstGeom>
              <a:solidFill>
                <a:schemeClr val="accent5">
                  <a:lumOff val="-29866"/>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43" name="Circle"/>
              <p:cNvSpPr/>
              <p:nvPr/>
            </p:nvSpPr>
            <p:spPr>
              <a:xfrm>
                <a:off x="4649916" y="11535373"/>
                <a:ext cx="330876" cy="330876"/>
              </a:xfrm>
              <a:prstGeom prst="ellipse">
                <a:avLst/>
              </a:prstGeom>
              <a:gradFill flip="none" rotWithShape="1">
                <a:gsLst>
                  <a:gs pos="0">
                    <a:srgbClr val="A949ED"/>
                  </a:gs>
                  <a:gs pos="100000">
                    <a:schemeClr val="accent5">
                      <a:lumOff val="-29866"/>
                    </a:schemeClr>
                  </a:gs>
                </a:gsLst>
                <a:lin ang="5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44" name="Rectangle"/>
              <p:cNvSpPr/>
              <p:nvPr/>
            </p:nvSpPr>
            <p:spPr>
              <a:xfrm rot="16200000">
                <a:off x="4786124" y="11145817"/>
                <a:ext cx="1068253" cy="30172"/>
              </a:xfrm>
              <a:prstGeom prst="rect">
                <a:avLst/>
              </a:prstGeom>
              <a:gradFill flip="none" rotWithShape="1">
                <a:gsLst>
                  <a:gs pos="0">
                    <a:srgbClr val="A949ED"/>
                  </a:gs>
                  <a:gs pos="100000">
                    <a:schemeClr val="accent5">
                      <a:lumOff val="-29866"/>
                    </a:schemeClr>
                  </a:gs>
                </a:gsLst>
                <a:lin ang="14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45" name="Circle"/>
              <p:cNvSpPr/>
              <p:nvPr/>
            </p:nvSpPr>
            <p:spPr>
              <a:xfrm>
                <a:off x="5107543" y="10392333"/>
                <a:ext cx="425411" cy="425411"/>
              </a:xfrm>
              <a:prstGeom prst="ellipse">
                <a:avLst/>
              </a:prstGeom>
              <a:gradFill flip="none" rotWithShape="1">
                <a:gsLst>
                  <a:gs pos="46290">
                    <a:srgbClr val="AC3CAE"/>
                  </a:gs>
                  <a:gs pos="48801">
                    <a:srgbClr val="F857FF"/>
                  </a:gs>
                  <a:gs pos="67943">
                    <a:srgbClr val="000000"/>
                  </a:gs>
                </a:gsLst>
                <a:path path="circle">
                  <a:fillToRect l="37721" t="-19636" r="62278" b="119636"/>
                </a:path>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46" name="Circle"/>
              <p:cNvSpPr/>
              <p:nvPr/>
            </p:nvSpPr>
            <p:spPr>
              <a:xfrm>
                <a:off x="2699763" y="9987415"/>
                <a:ext cx="259974" cy="259974"/>
              </a:xfrm>
              <a:prstGeom prst="ellipse">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47" name="Circle"/>
              <p:cNvSpPr/>
              <p:nvPr/>
            </p:nvSpPr>
            <p:spPr>
              <a:xfrm>
                <a:off x="2488485" y="8930805"/>
                <a:ext cx="236340" cy="236340"/>
              </a:xfrm>
              <a:prstGeom prst="ellipse">
                <a:avLst/>
              </a:prstGeom>
              <a:solidFill>
                <a:schemeClr val="accent5"/>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48" name="Circle"/>
              <p:cNvSpPr/>
              <p:nvPr/>
            </p:nvSpPr>
            <p:spPr>
              <a:xfrm>
                <a:off x="2296983" y="11069178"/>
                <a:ext cx="236340" cy="236340"/>
              </a:xfrm>
              <a:prstGeom prst="ellipse">
                <a:avLst/>
              </a:prstGeom>
              <a:solidFill>
                <a:srgbClr val="AA4AEE"/>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49" name="Circle"/>
              <p:cNvSpPr/>
              <p:nvPr/>
            </p:nvSpPr>
            <p:spPr>
              <a:xfrm>
                <a:off x="3238082" y="12129568"/>
                <a:ext cx="283608" cy="283608"/>
              </a:xfrm>
              <a:prstGeom prst="ellipse">
                <a:avLst/>
              </a:prstGeom>
              <a:solidFill>
                <a:schemeClr val="accent5">
                  <a:lumOff val="-29866"/>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50" name="MDA-3"/>
              <p:cNvSpPr txBox="1"/>
              <p:nvPr/>
            </p:nvSpPr>
            <p:spPr>
              <a:xfrm>
                <a:off x="5513543" y="10227237"/>
                <a:ext cx="1942440" cy="75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b="1" sz="3100">
                    <a:latin typeface="Product Sans"/>
                    <a:ea typeface="Product Sans"/>
                    <a:cs typeface="Product Sans"/>
                    <a:sym typeface="Product Sans"/>
                  </a:defRPr>
                </a:lvl1pPr>
              </a:lstStyle>
              <a:p>
                <a:pPr/>
                <a:r>
                  <a:t>MDA-3</a:t>
                </a:r>
              </a:p>
            </p:txBody>
          </p:sp>
          <p:sp>
            <p:nvSpPr>
              <p:cNvPr id="1151" name="Rectangle"/>
              <p:cNvSpPr/>
              <p:nvPr/>
            </p:nvSpPr>
            <p:spPr>
              <a:xfrm flipH="1" rot="16200000">
                <a:off x="3096152" y="4762522"/>
                <a:ext cx="567474" cy="30172"/>
              </a:xfrm>
              <a:prstGeom prst="rect">
                <a:avLst/>
              </a:prstGeom>
              <a:solidFill>
                <a:schemeClr val="accent3">
                  <a:hueOff val="914338"/>
                  <a:satOff val="31515"/>
                  <a:lumOff val="-30790"/>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152" name="Line"/>
              <p:cNvSpPr/>
              <p:nvPr/>
            </p:nvSpPr>
            <p:spPr>
              <a:xfrm>
                <a:off x="0" y="6758519"/>
                <a:ext cx="1285481"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sp>
          <p:nvSpPr>
            <p:cNvPr id="1154" name="Rounded Rectangle"/>
            <p:cNvSpPr/>
            <p:nvPr/>
          </p:nvSpPr>
          <p:spPr>
            <a:xfrm>
              <a:off x="1272513" y="8859809"/>
              <a:ext cx="4408164" cy="4428321"/>
            </a:xfrm>
            <a:prstGeom prst="roundRect">
              <a:avLst>
                <a:gd name="adj" fmla="val 14185"/>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5" name="Rounded Rectangle"/>
            <p:cNvSpPr/>
            <p:nvPr/>
          </p:nvSpPr>
          <p:spPr>
            <a:xfrm>
              <a:off x="1272513" y="0"/>
              <a:ext cx="4408164" cy="4428321"/>
            </a:xfrm>
            <a:prstGeom prst="roundRect">
              <a:avLst>
                <a:gd name="adj" fmla="val 14185"/>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6" name="Rounded Rectangle"/>
            <p:cNvSpPr/>
            <p:nvPr/>
          </p:nvSpPr>
          <p:spPr>
            <a:xfrm>
              <a:off x="1272513" y="4470350"/>
              <a:ext cx="4408164" cy="4351955"/>
            </a:xfrm>
            <a:prstGeom prst="roundRect">
              <a:avLst>
                <a:gd name="adj" fmla="val 14368"/>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1158" name="N-fold speed-up"/>
          <p:cNvSpPr txBox="1"/>
          <p:nvPr/>
        </p:nvSpPr>
        <p:spPr>
          <a:xfrm>
            <a:off x="16648737" y="402664"/>
            <a:ext cx="5129986" cy="1123002"/>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4300">
                <a:latin typeface="Product Sans"/>
                <a:ea typeface="Product Sans"/>
                <a:cs typeface="Product Sans"/>
                <a:sym typeface="Product Sans"/>
              </a:defRPr>
            </a:lvl1pPr>
          </a:lstStyle>
          <a:p>
            <a:pPr/>
            <a:r>
              <a:t>N-fold speed-up</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0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9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8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58" grpId="7"/>
      <p:bldP build="whole" bldLvl="1" animBg="1" rev="0" advAuto="0" spid="1031" grpId="3"/>
      <p:bldP build="whole" bldLvl="1" animBg="1" rev="0" advAuto="0" spid="887" grpId="2"/>
      <p:bldP build="whole" bldLvl="1" animBg="1" rev="0" advAuto="0" spid="964" grpId="5"/>
      <p:bldP build="whole" bldLvl="1" animBg="1" rev="0" advAuto="0" spid="898" grpId="6"/>
      <p:bldP build="whole" bldLvl="1" animBg="1" rev="0" advAuto="0" spid="1157" grpId="1"/>
      <p:bldP build="whole" bldLvl="1" animBg="1" rev="0" advAuto="0" spid="1013" grpId="4"/>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2" name="3-fold increase in sequences"/>
          <p:cNvSpPr txBox="1"/>
          <p:nvPr/>
        </p:nvSpPr>
        <p:spPr>
          <a:xfrm>
            <a:off x="7328610" y="12223567"/>
            <a:ext cx="9726779"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atin typeface="Product Sans"/>
                <a:ea typeface="Product Sans"/>
                <a:cs typeface="Product Sans"/>
                <a:sym typeface="Product Sans"/>
              </a:defRPr>
            </a:lvl1pPr>
          </a:lstStyle>
          <a:p>
            <a:pPr/>
            <a:r>
              <a:t>3-fold increase in sequences</a:t>
            </a:r>
          </a:p>
        </p:txBody>
      </p:sp>
      <p:sp>
        <p:nvSpPr>
          <p:cNvPr id="1163" name="Arrow"/>
          <p:cNvSpPr/>
          <p:nvPr/>
        </p:nvSpPr>
        <p:spPr>
          <a:xfrm flipH="1" rot="16200000">
            <a:off x="20178408" y="1559457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64" name="Number of SuperFamilies with Functional classification"/>
          <p:cNvSpPr txBox="1"/>
          <p:nvPr/>
        </p:nvSpPr>
        <p:spPr>
          <a:xfrm>
            <a:off x="4677917" y="914399"/>
            <a:ext cx="1446977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Number of SuperFamilies with Functional classification</a:t>
            </a:r>
          </a:p>
        </p:txBody>
      </p:sp>
      <p:graphicFrame>
        <p:nvGraphicFramePr>
          <p:cNvPr id="1165" name="2D Doughnut Chart"/>
          <p:cNvGraphicFramePr/>
          <p:nvPr/>
        </p:nvGraphicFramePr>
        <p:xfrm>
          <a:off x="1352784" y="2928938"/>
          <a:ext cx="7493001" cy="7493001"/>
        </p:xfrm>
        <a:graphic xmlns:a="http://schemas.openxmlformats.org/drawingml/2006/main">
          <a:graphicData uri="http://schemas.openxmlformats.org/drawingml/2006/chart">
            <c:chart xmlns:c="http://schemas.openxmlformats.org/drawingml/2006/chart" r:id="rId2"/>
          </a:graphicData>
        </a:graphic>
      </p:graphicFrame>
      <p:sp>
        <p:nvSpPr>
          <p:cNvPr id="1166" name="3499"/>
          <p:cNvSpPr txBox="1"/>
          <p:nvPr/>
        </p:nvSpPr>
        <p:spPr>
          <a:xfrm>
            <a:off x="7056932" y="6099405"/>
            <a:ext cx="1853808" cy="115206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ctr" defTabSz="821531">
              <a:lnSpc>
                <a:spcPct val="100000"/>
              </a:lnSpc>
              <a:spcBef>
                <a:spcPts val="0"/>
              </a:spcBef>
              <a:defRPr sz="5100">
                <a:solidFill>
                  <a:srgbClr val="FFFFFF"/>
                </a:solidFill>
                <a:latin typeface="Product Sans"/>
                <a:ea typeface="Product Sans"/>
                <a:cs typeface="Product Sans"/>
                <a:sym typeface="Product Sans"/>
              </a:defRPr>
            </a:lvl1pPr>
          </a:lstStyle>
          <a:p>
            <a:pPr/>
            <a:r>
              <a:t>3499</a:t>
            </a:r>
          </a:p>
        </p:txBody>
      </p:sp>
      <p:sp>
        <p:nvSpPr>
          <p:cNvPr id="1167" name="2620"/>
          <p:cNvSpPr txBox="1"/>
          <p:nvPr/>
        </p:nvSpPr>
        <p:spPr>
          <a:xfrm>
            <a:off x="1345055" y="6099405"/>
            <a:ext cx="1796582" cy="115206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ctr" defTabSz="821531">
              <a:lnSpc>
                <a:spcPct val="100000"/>
              </a:lnSpc>
              <a:spcBef>
                <a:spcPts val="0"/>
              </a:spcBef>
              <a:defRPr sz="5100">
                <a:solidFill>
                  <a:srgbClr val="FFFFFF"/>
                </a:solidFill>
                <a:latin typeface="Product Sans"/>
                <a:ea typeface="Product Sans"/>
                <a:cs typeface="Product Sans"/>
                <a:sym typeface="Product Sans"/>
              </a:defRPr>
            </a:lvl1pPr>
          </a:lstStyle>
          <a:p>
            <a:pPr/>
            <a:r>
              <a:t>2620</a:t>
            </a:r>
          </a:p>
        </p:txBody>
      </p:sp>
      <p:sp>
        <p:nvSpPr>
          <p:cNvPr id="1168" name="67,598 FunFams"/>
          <p:cNvSpPr txBox="1"/>
          <p:nvPr/>
        </p:nvSpPr>
        <p:spPr>
          <a:xfrm>
            <a:off x="2923165" y="10903653"/>
            <a:ext cx="435224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67,598 FunFams</a:t>
            </a:r>
          </a:p>
        </p:txBody>
      </p:sp>
      <p:sp>
        <p:nvSpPr>
          <p:cNvPr id="1169" name="OLD"/>
          <p:cNvSpPr txBox="1"/>
          <p:nvPr/>
        </p:nvSpPr>
        <p:spPr>
          <a:xfrm>
            <a:off x="4365783" y="6256338"/>
            <a:ext cx="146700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OLD </a:t>
            </a:r>
          </a:p>
        </p:txBody>
      </p:sp>
      <p:sp>
        <p:nvSpPr>
          <p:cNvPr id="1170" name="FunFams"/>
          <p:cNvSpPr txBox="1"/>
          <p:nvPr/>
        </p:nvSpPr>
        <p:spPr>
          <a:xfrm>
            <a:off x="277829" y="2725584"/>
            <a:ext cx="2491741"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latin typeface="Product Sans"/>
                <a:ea typeface="Product Sans"/>
                <a:cs typeface="Product Sans"/>
                <a:sym typeface="Product Sans"/>
              </a:defRPr>
            </a:lvl1pPr>
          </a:lstStyle>
          <a:p>
            <a:pPr/>
            <a:r>
              <a:t>FunFams</a:t>
            </a:r>
          </a:p>
        </p:txBody>
      </p:sp>
      <p:sp>
        <p:nvSpPr>
          <p:cNvPr id="1171" name="No FunFams"/>
          <p:cNvSpPr txBox="1"/>
          <p:nvPr/>
        </p:nvSpPr>
        <p:spPr>
          <a:xfrm>
            <a:off x="8071237" y="2725584"/>
            <a:ext cx="339151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No FunFams</a:t>
            </a:r>
          </a:p>
        </p:txBody>
      </p:sp>
      <p:sp>
        <p:nvSpPr>
          <p:cNvPr id="1174" name="Connection Line"/>
          <p:cNvSpPr/>
          <p:nvPr/>
        </p:nvSpPr>
        <p:spPr>
          <a:xfrm>
            <a:off x="9026669" y="3563784"/>
            <a:ext cx="945374" cy="1094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3909" y="13150"/>
                  <a:pt x="21109" y="5950"/>
                  <a:pt x="21600" y="0"/>
                </a:cubicBezTo>
              </a:path>
            </a:pathLst>
          </a:custGeom>
          <a:ln w="25400">
            <a:solidFill>
              <a:srgbClr val="000000"/>
            </a:solidFill>
            <a:miter lim="400000"/>
          </a:ln>
        </p:spPr>
        <p:txBody>
          <a:bodyPr/>
          <a:lstStyle/>
          <a:p>
            <a:pPr/>
          </a:p>
        </p:txBody>
      </p:sp>
      <p:sp>
        <p:nvSpPr>
          <p:cNvPr id="1175" name="Connection Line"/>
          <p:cNvSpPr/>
          <p:nvPr/>
        </p:nvSpPr>
        <p:spPr>
          <a:xfrm>
            <a:off x="1175954" y="3563786"/>
            <a:ext cx="187152" cy="1719687"/>
          </a:xfrm>
          <a:custGeom>
            <a:avLst/>
            <a:gdLst/>
            <a:ahLst/>
            <a:cxnLst>
              <a:cxn ang="0">
                <a:pos x="wd2" y="hd2"/>
              </a:cxn>
              <a:cxn ang="5400000">
                <a:pos x="wd2" y="hd2"/>
              </a:cxn>
              <a:cxn ang="10800000">
                <a:pos x="wd2" y="hd2"/>
              </a:cxn>
              <a:cxn ang="16200000">
                <a:pos x="wd2" y="hd2"/>
              </a:cxn>
            </a:cxnLst>
            <a:rect l="0" t="0" r="r" b="b"/>
            <a:pathLst>
              <a:path w="16888" h="21600" fill="norm" stroke="1" extrusionOk="0">
                <a:moveTo>
                  <a:pt x="6005" y="21600"/>
                </a:moveTo>
                <a:cubicBezTo>
                  <a:pt x="-4712" y="14819"/>
                  <a:pt x="-1084" y="7619"/>
                  <a:pt x="16888" y="0"/>
                </a:cubicBezTo>
              </a:path>
            </a:pathLst>
          </a:custGeom>
          <a:ln w="25400">
            <a:solidFill>
              <a:srgbClr val="000000"/>
            </a:solidFill>
            <a:miter lim="400000"/>
          </a:ln>
        </p:spPr>
        <p:txBody>
          <a:bodyPr/>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177" name="2D Doughnut Chart"/>
          <p:cNvGraphicFramePr/>
          <p:nvPr/>
        </p:nvGraphicFramePr>
        <p:xfrm>
          <a:off x="1352784" y="2928938"/>
          <a:ext cx="7493001" cy="7493001"/>
        </p:xfrm>
        <a:graphic xmlns:a="http://schemas.openxmlformats.org/drawingml/2006/main">
          <a:graphicData uri="http://schemas.openxmlformats.org/drawingml/2006/chart">
            <c:chart xmlns:c="http://schemas.openxmlformats.org/drawingml/2006/chart" r:id="rId3"/>
          </a:graphicData>
        </a:graphic>
      </p:graphicFrame>
      <p:sp>
        <p:nvSpPr>
          <p:cNvPr id="1178" name="3499"/>
          <p:cNvSpPr txBox="1"/>
          <p:nvPr/>
        </p:nvSpPr>
        <p:spPr>
          <a:xfrm>
            <a:off x="7056932" y="6099405"/>
            <a:ext cx="1853808" cy="115206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ctr" defTabSz="821531">
              <a:lnSpc>
                <a:spcPct val="100000"/>
              </a:lnSpc>
              <a:spcBef>
                <a:spcPts val="0"/>
              </a:spcBef>
              <a:defRPr sz="5100">
                <a:solidFill>
                  <a:srgbClr val="FFFFFF"/>
                </a:solidFill>
                <a:latin typeface="Product Sans"/>
                <a:ea typeface="Product Sans"/>
                <a:cs typeface="Product Sans"/>
                <a:sym typeface="Product Sans"/>
              </a:defRPr>
            </a:lvl1pPr>
          </a:lstStyle>
          <a:p>
            <a:pPr/>
            <a:r>
              <a:t>3499</a:t>
            </a:r>
          </a:p>
        </p:txBody>
      </p:sp>
      <p:sp>
        <p:nvSpPr>
          <p:cNvPr id="1179" name="2620"/>
          <p:cNvSpPr txBox="1"/>
          <p:nvPr/>
        </p:nvSpPr>
        <p:spPr>
          <a:xfrm>
            <a:off x="1345055" y="6099405"/>
            <a:ext cx="1796582" cy="115206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ctr" defTabSz="821531">
              <a:lnSpc>
                <a:spcPct val="100000"/>
              </a:lnSpc>
              <a:spcBef>
                <a:spcPts val="0"/>
              </a:spcBef>
              <a:defRPr sz="5100">
                <a:solidFill>
                  <a:srgbClr val="FFFFFF"/>
                </a:solidFill>
                <a:latin typeface="Product Sans"/>
                <a:ea typeface="Product Sans"/>
                <a:cs typeface="Product Sans"/>
                <a:sym typeface="Product Sans"/>
              </a:defRPr>
            </a:lvl1pPr>
          </a:lstStyle>
          <a:p>
            <a:pPr/>
            <a:r>
              <a:t>2620</a:t>
            </a:r>
          </a:p>
        </p:txBody>
      </p:sp>
      <p:sp>
        <p:nvSpPr>
          <p:cNvPr id="1180" name="67,598 FunFams"/>
          <p:cNvSpPr txBox="1"/>
          <p:nvPr/>
        </p:nvSpPr>
        <p:spPr>
          <a:xfrm>
            <a:off x="2923165" y="10903653"/>
            <a:ext cx="435224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67,598 FunFams</a:t>
            </a:r>
          </a:p>
        </p:txBody>
      </p:sp>
      <p:sp>
        <p:nvSpPr>
          <p:cNvPr id="1181" name="212,872 FunFams"/>
          <p:cNvSpPr txBox="1"/>
          <p:nvPr/>
        </p:nvSpPr>
        <p:spPr>
          <a:xfrm>
            <a:off x="16015681" y="10903653"/>
            <a:ext cx="46027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212,872 FunFams</a:t>
            </a:r>
          </a:p>
        </p:txBody>
      </p:sp>
      <p:sp>
        <p:nvSpPr>
          <p:cNvPr id="1182" name="3-fold increase in FunFams"/>
          <p:cNvSpPr txBox="1"/>
          <p:nvPr/>
        </p:nvSpPr>
        <p:spPr>
          <a:xfrm>
            <a:off x="7328610" y="12223567"/>
            <a:ext cx="9106244"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100">
                <a:latin typeface="Product Sans"/>
                <a:ea typeface="Product Sans"/>
                <a:cs typeface="Product Sans"/>
                <a:sym typeface="Product Sans"/>
              </a:defRPr>
            </a:lvl1pPr>
          </a:lstStyle>
          <a:p>
            <a:pPr/>
            <a:r>
              <a:t>3-fold increase in FunFams</a:t>
            </a:r>
          </a:p>
        </p:txBody>
      </p:sp>
      <p:sp>
        <p:nvSpPr>
          <p:cNvPr id="1183" name="Arrow"/>
          <p:cNvSpPr/>
          <p:nvPr/>
        </p:nvSpPr>
        <p:spPr>
          <a:xfrm flipH="1" rot="16200000">
            <a:off x="20178408" y="1559457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84" name="OLD"/>
          <p:cNvSpPr txBox="1"/>
          <p:nvPr/>
        </p:nvSpPr>
        <p:spPr>
          <a:xfrm>
            <a:off x="4365783" y="6256338"/>
            <a:ext cx="146700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OLD </a:t>
            </a:r>
          </a:p>
        </p:txBody>
      </p:sp>
      <p:sp>
        <p:nvSpPr>
          <p:cNvPr id="1185" name="NEW"/>
          <p:cNvSpPr txBox="1"/>
          <p:nvPr/>
        </p:nvSpPr>
        <p:spPr>
          <a:xfrm>
            <a:off x="17601556" y="6256338"/>
            <a:ext cx="1431037"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NEW</a:t>
            </a:r>
          </a:p>
        </p:txBody>
      </p:sp>
      <p:sp>
        <p:nvSpPr>
          <p:cNvPr id="1186" name="Number of SuperFamilies with Functional classification"/>
          <p:cNvSpPr txBox="1"/>
          <p:nvPr/>
        </p:nvSpPr>
        <p:spPr>
          <a:xfrm>
            <a:off x="4677917" y="914399"/>
            <a:ext cx="1446977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Number of SuperFamilies with Functional classification</a:t>
            </a:r>
          </a:p>
        </p:txBody>
      </p:sp>
      <p:graphicFrame>
        <p:nvGraphicFramePr>
          <p:cNvPr id="1187" name="2D Doughnut Chart"/>
          <p:cNvGraphicFramePr/>
          <p:nvPr/>
        </p:nvGraphicFramePr>
        <p:xfrm>
          <a:off x="14570574" y="2928938"/>
          <a:ext cx="7493001" cy="7493001"/>
        </p:xfrm>
        <a:graphic xmlns:a="http://schemas.openxmlformats.org/drawingml/2006/main">
          <a:graphicData uri="http://schemas.openxmlformats.org/drawingml/2006/chart">
            <c:chart xmlns:c="http://schemas.openxmlformats.org/drawingml/2006/chart" r:id="rId4"/>
          </a:graphicData>
        </a:graphic>
      </p:graphicFrame>
      <p:sp>
        <p:nvSpPr>
          <p:cNvPr id="1188" name="2303"/>
          <p:cNvSpPr txBox="1"/>
          <p:nvPr/>
        </p:nvSpPr>
        <p:spPr>
          <a:xfrm>
            <a:off x="20283327" y="6099405"/>
            <a:ext cx="1796583" cy="115206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ctr" defTabSz="821531">
              <a:lnSpc>
                <a:spcPct val="100000"/>
              </a:lnSpc>
              <a:spcBef>
                <a:spcPts val="0"/>
              </a:spcBef>
              <a:defRPr sz="5100">
                <a:solidFill>
                  <a:srgbClr val="FFFFFF"/>
                </a:solidFill>
                <a:latin typeface="Product Sans"/>
                <a:ea typeface="Product Sans"/>
                <a:cs typeface="Product Sans"/>
                <a:sym typeface="Product Sans"/>
              </a:defRPr>
            </a:lvl1pPr>
          </a:lstStyle>
          <a:p>
            <a:pPr/>
            <a:r>
              <a:t>2303</a:t>
            </a:r>
          </a:p>
        </p:txBody>
      </p:sp>
      <p:sp>
        <p:nvSpPr>
          <p:cNvPr id="1189" name="4328"/>
          <p:cNvSpPr txBox="1"/>
          <p:nvPr/>
        </p:nvSpPr>
        <p:spPr>
          <a:xfrm>
            <a:off x="14564555" y="6099405"/>
            <a:ext cx="1796583" cy="115206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ctr" defTabSz="821531">
              <a:lnSpc>
                <a:spcPct val="100000"/>
              </a:lnSpc>
              <a:spcBef>
                <a:spcPts val="0"/>
              </a:spcBef>
              <a:defRPr sz="5100">
                <a:solidFill>
                  <a:srgbClr val="FFFFFF"/>
                </a:solidFill>
                <a:latin typeface="Product Sans"/>
                <a:ea typeface="Product Sans"/>
                <a:cs typeface="Product Sans"/>
                <a:sym typeface="Product Sans"/>
              </a:defRPr>
            </a:lvl1pPr>
          </a:lstStyle>
          <a:p>
            <a:pPr/>
            <a:r>
              <a:t>4328</a:t>
            </a:r>
          </a:p>
        </p:txBody>
      </p:sp>
      <p:sp>
        <p:nvSpPr>
          <p:cNvPr id="1190" name="Arrow"/>
          <p:cNvSpPr/>
          <p:nvPr/>
        </p:nvSpPr>
        <p:spPr>
          <a:xfrm>
            <a:off x="11557000" y="6040438"/>
            <a:ext cx="1270000"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91" name="FunFams"/>
          <p:cNvSpPr txBox="1"/>
          <p:nvPr/>
        </p:nvSpPr>
        <p:spPr>
          <a:xfrm>
            <a:off x="277829" y="2725584"/>
            <a:ext cx="2491741"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latin typeface="Product Sans"/>
                <a:ea typeface="Product Sans"/>
                <a:cs typeface="Product Sans"/>
                <a:sym typeface="Product Sans"/>
              </a:defRPr>
            </a:lvl1pPr>
          </a:lstStyle>
          <a:p>
            <a:pPr/>
            <a:r>
              <a:t>FunFams</a:t>
            </a:r>
          </a:p>
        </p:txBody>
      </p:sp>
      <p:sp>
        <p:nvSpPr>
          <p:cNvPr id="1192" name="No FunFams"/>
          <p:cNvSpPr txBox="1"/>
          <p:nvPr/>
        </p:nvSpPr>
        <p:spPr>
          <a:xfrm>
            <a:off x="8071237" y="2725584"/>
            <a:ext cx="339151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No FunFams</a:t>
            </a:r>
          </a:p>
        </p:txBody>
      </p:sp>
      <p:sp>
        <p:nvSpPr>
          <p:cNvPr id="1193" name="FunFams"/>
          <p:cNvSpPr txBox="1"/>
          <p:nvPr/>
        </p:nvSpPr>
        <p:spPr>
          <a:xfrm>
            <a:off x="13797466" y="2725584"/>
            <a:ext cx="249174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FunFams</a:t>
            </a:r>
          </a:p>
        </p:txBody>
      </p:sp>
      <p:sp>
        <p:nvSpPr>
          <p:cNvPr id="1194" name="No FunFams"/>
          <p:cNvSpPr txBox="1"/>
          <p:nvPr/>
        </p:nvSpPr>
        <p:spPr>
          <a:xfrm>
            <a:off x="20791298" y="2725584"/>
            <a:ext cx="339151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No FunFams</a:t>
            </a:r>
          </a:p>
        </p:txBody>
      </p:sp>
      <p:sp>
        <p:nvSpPr>
          <p:cNvPr id="1199" name="Connection Line"/>
          <p:cNvSpPr/>
          <p:nvPr/>
        </p:nvSpPr>
        <p:spPr>
          <a:xfrm>
            <a:off x="9026669" y="3563784"/>
            <a:ext cx="945374" cy="1094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3909" y="13150"/>
                  <a:pt x="21109" y="5950"/>
                  <a:pt x="21600" y="0"/>
                </a:cubicBezTo>
              </a:path>
            </a:pathLst>
          </a:custGeom>
          <a:ln w="25400">
            <a:solidFill>
              <a:srgbClr val="000000"/>
            </a:solidFill>
            <a:miter lim="400000"/>
          </a:ln>
        </p:spPr>
        <p:txBody>
          <a:bodyPr/>
          <a:lstStyle/>
          <a:p>
            <a:pPr/>
          </a:p>
        </p:txBody>
      </p:sp>
      <p:sp>
        <p:nvSpPr>
          <p:cNvPr id="1200" name="Connection Line"/>
          <p:cNvSpPr/>
          <p:nvPr/>
        </p:nvSpPr>
        <p:spPr>
          <a:xfrm>
            <a:off x="22244517" y="3144672"/>
            <a:ext cx="681398" cy="1072594"/>
          </a:xfrm>
          <a:custGeom>
            <a:avLst/>
            <a:gdLst/>
            <a:ahLst/>
            <a:cxnLst>
              <a:cxn ang="0">
                <a:pos x="wd2" y="hd2"/>
              </a:cxn>
              <a:cxn ang="5400000">
                <a:pos x="wd2" y="hd2"/>
              </a:cxn>
              <a:cxn ang="10800000">
                <a:pos x="wd2" y="hd2"/>
              </a:cxn>
              <a:cxn ang="16200000">
                <a:pos x="wd2" y="hd2"/>
              </a:cxn>
            </a:cxnLst>
            <a:rect l="0" t="0" r="r" b="b"/>
            <a:pathLst>
              <a:path w="20290" h="21600" fill="norm" stroke="1" extrusionOk="0">
                <a:moveTo>
                  <a:pt x="0" y="21600"/>
                </a:moveTo>
                <a:cubicBezTo>
                  <a:pt x="14907" y="12704"/>
                  <a:pt x="21600" y="5504"/>
                  <a:pt x="20079" y="0"/>
                </a:cubicBezTo>
              </a:path>
            </a:pathLst>
          </a:custGeom>
          <a:ln w="25400">
            <a:solidFill>
              <a:srgbClr val="000000"/>
            </a:solidFill>
            <a:miter lim="400000"/>
          </a:ln>
        </p:spPr>
        <p:txBody>
          <a:bodyPr/>
          <a:lstStyle/>
          <a:p>
            <a:pPr/>
          </a:p>
        </p:txBody>
      </p:sp>
      <p:sp>
        <p:nvSpPr>
          <p:cNvPr id="1201" name="Connection Line"/>
          <p:cNvSpPr/>
          <p:nvPr/>
        </p:nvSpPr>
        <p:spPr>
          <a:xfrm>
            <a:off x="1175954" y="3563786"/>
            <a:ext cx="187152" cy="1719687"/>
          </a:xfrm>
          <a:custGeom>
            <a:avLst/>
            <a:gdLst/>
            <a:ahLst/>
            <a:cxnLst>
              <a:cxn ang="0">
                <a:pos x="wd2" y="hd2"/>
              </a:cxn>
              <a:cxn ang="5400000">
                <a:pos x="wd2" y="hd2"/>
              </a:cxn>
              <a:cxn ang="10800000">
                <a:pos x="wd2" y="hd2"/>
              </a:cxn>
              <a:cxn ang="16200000">
                <a:pos x="wd2" y="hd2"/>
              </a:cxn>
            </a:cxnLst>
            <a:rect l="0" t="0" r="r" b="b"/>
            <a:pathLst>
              <a:path w="16888" h="21600" fill="norm" stroke="1" extrusionOk="0">
                <a:moveTo>
                  <a:pt x="6005" y="21600"/>
                </a:moveTo>
                <a:cubicBezTo>
                  <a:pt x="-4712" y="14819"/>
                  <a:pt x="-1084" y="7619"/>
                  <a:pt x="16888" y="0"/>
                </a:cubicBezTo>
              </a:path>
            </a:pathLst>
          </a:custGeom>
          <a:ln w="25400">
            <a:solidFill>
              <a:srgbClr val="000000"/>
            </a:solidFill>
            <a:miter lim="400000"/>
          </a:ln>
        </p:spPr>
        <p:txBody>
          <a:bodyPr/>
          <a:lstStyle/>
          <a:p>
            <a:pPr/>
          </a:p>
        </p:txBody>
      </p:sp>
      <p:sp>
        <p:nvSpPr>
          <p:cNvPr id="1202" name="Connection Line"/>
          <p:cNvSpPr/>
          <p:nvPr/>
        </p:nvSpPr>
        <p:spPr>
          <a:xfrm>
            <a:off x="14320454" y="3589184"/>
            <a:ext cx="347746" cy="2138789"/>
          </a:xfrm>
          <a:custGeom>
            <a:avLst/>
            <a:gdLst/>
            <a:ahLst/>
            <a:cxnLst>
              <a:cxn ang="0">
                <a:pos x="wd2" y="hd2"/>
              </a:cxn>
              <a:cxn ang="5400000">
                <a:pos x="wd2" y="hd2"/>
              </a:cxn>
              <a:cxn ang="10800000">
                <a:pos x="wd2" y="hd2"/>
              </a:cxn>
              <a:cxn ang="16200000">
                <a:pos x="wd2" y="hd2"/>
              </a:cxn>
            </a:cxnLst>
            <a:rect l="0" t="0" r="r" b="b"/>
            <a:pathLst>
              <a:path w="17592" h="21600" fill="norm" stroke="1" extrusionOk="0">
                <a:moveTo>
                  <a:pt x="3367" y="21600"/>
                </a:moveTo>
                <a:cubicBezTo>
                  <a:pt x="-4008" y="14907"/>
                  <a:pt x="734" y="7707"/>
                  <a:pt x="17592" y="0"/>
                </a:cubicBezTo>
              </a:path>
            </a:pathLst>
          </a:custGeom>
          <a:ln w="25400">
            <a:solidFill>
              <a:srgbClr val="000000"/>
            </a:solidFill>
            <a:miter lim="400000"/>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6" name="CAFA"/>
          <p:cNvSpPr txBox="1"/>
          <p:nvPr>
            <p:ph type="title"/>
          </p:nvPr>
        </p:nvSpPr>
        <p:spPr>
          <a:prstGeom prst="rect">
            <a:avLst/>
          </a:prstGeom>
        </p:spPr>
        <p:txBody>
          <a:bodyPr/>
          <a:lstStyle>
            <a:lvl1pPr>
              <a:defRPr>
                <a:latin typeface="Product Sans"/>
                <a:ea typeface="Product Sans"/>
                <a:cs typeface="Product Sans"/>
                <a:sym typeface="Product Sans"/>
              </a:defRPr>
            </a:lvl1pPr>
          </a:lstStyle>
          <a:p>
            <a:pPr/>
            <a:r>
              <a:t>CAFA</a:t>
            </a:r>
          </a:p>
        </p:txBody>
      </p:sp>
      <p:sp>
        <p:nvSpPr>
          <p:cNvPr id="1207" name="Benchmark for protein function prediction"/>
          <p:cNvSpPr txBox="1"/>
          <p:nvPr/>
        </p:nvSpPr>
        <p:spPr>
          <a:xfrm>
            <a:off x="1293129" y="2790085"/>
            <a:ext cx="1118890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Benchmark for protein function prediction</a:t>
            </a:r>
          </a:p>
        </p:txBody>
      </p:sp>
      <p:sp>
        <p:nvSpPr>
          <p:cNvPr id="1208" name="CATH-FunFams v4.2 ranked (out of 150) in CAFA3…"/>
          <p:cNvSpPr txBox="1"/>
          <p:nvPr/>
        </p:nvSpPr>
        <p:spPr>
          <a:xfrm>
            <a:off x="1068221" y="7072704"/>
            <a:ext cx="12220703" cy="43065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400">
                <a:latin typeface="Product Sans"/>
                <a:ea typeface="Product Sans"/>
                <a:cs typeface="Product Sans"/>
                <a:sym typeface="Product Sans"/>
              </a:defRPr>
            </a:pPr>
            <a:r>
              <a:t>CATH-FunFams v4.2 ranked (out of 150) in CAFA3</a:t>
            </a:r>
          </a:p>
          <a:p>
            <a:pPr marL="609599" indent="-609599">
              <a:buSzPct val="123000"/>
              <a:buChar char="•"/>
              <a:defRPr sz="4400">
                <a:latin typeface="Product Sans"/>
                <a:ea typeface="Product Sans"/>
                <a:cs typeface="Product Sans"/>
                <a:sym typeface="Product Sans"/>
              </a:defRPr>
            </a:pPr>
            <a:r>
              <a:t>2nd for Molecular Function</a:t>
            </a:r>
          </a:p>
          <a:p>
            <a:pPr marL="609599" indent="-609599">
              <a:buSzPct val="123000"/>
              <a:buChar char="•"/>
              <a:defRPr sz="4400">
                <a:latin typeface="Product Sans"/>
                <a:ea typeface="Product Sans"/>
                <a:cs typeface="Product Sans"/>
                <a:sym typeface="Product Sans"/>
              </a:defRPr>
            </a:pPr>
            <a:r>
              <a:t>4th for Biological Process</a:t>
            </a:r>
          </a:p>
          <a:p>
            <a:pPr marL="609599" indent="-609599">
              <a:buSzPct val="123000"/>
              <a:buChar char="•"/>
              <a:defRPr sz="4400">
                <a:latin typeface="Product Sans"/>
                <a:ea typeface="Product Sans"/>
                <a:cs typeface="Product Sans"/>
                <a:sym typeface="Product Sans"/>
              </a:defRPr>
            </a:pPr>
            <a:r>
              <a:t>9th for Cellular Component</a:t>
            </a:r>
          </a:p>
        </p:txBody>
      </p:sp>
      <p:pic>
        <p:nvPicPr>
          <p:cNvPr id="1209" name="Screenshot 2020-06-02 at 12.23.54.png" descr="Screenshot 2020-06-02 at 12.23.54.png"/>
          <p:cNvPicPr>
            <a:picLocks noChangeAspect="1"/>
          </p:cNvPicPr>
          <p:nvPr/>
        </p:nvPicPr>
        <p:blipFill>
          <a:blip r:embed="rId3">
            <a:extLst/>
          </a:blip>
          <a:stretch>
            <a:fillRect/>
          </a:stretch>
        </p:blipFill>
        <p:spPr>
          <a:xfrm>
            <a:off x="13620464" y="5952621"/>
            <a:ext cx="8915401" cy="6134101"/>
          </a:xfrm>
          <a:prstGeom prst="rect">
            <a:avLst/>
          </a:prstGeom>
          <a:ln w="12700">
            <a:miter lim="400000"/>
          </a:ln>
        </p:spPr>
      </p:pic>
      <p:sp>
        <p:nvSpPr>
          <p:cNvPr id="1210" name="Assessed using experimentally characterised Gene Ontology terms…"/>
          <p:cNvSpPr txBox="1"/>
          <p:nvPr/>
        </p:nvSpPr>
        <p:spPr>
          <a:xfrm>
            <a:off x="1165151" y="4314175"/>
            <a:ext cx="17858538" cy="20726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Product Sans"/>
                <a:ea typeface="Product Sans"/>
                <a:cs typeface="Product Sans"/>
                <a:sym typeface="Product Sans"/>
              </a:defRPr>
            </a:pPr>
            <a:r>
              <a:t>Assessed using experimentally characterised Gene Ontology terms</a:t>
            </a:r>
          </a:p>
          <a:p>
            <a:pPr>
              <a:defRPr>
                <a:latin typeface="Product Sans"/>
                <a:ea typeface="Product Sans"/>
                <a:cs typeface="Product Sans"/>
                <a:sym typeface="Product Sans"/>
              </a:defRPr>
            </a:pPr>
            <a:r>
              <a:t>100,000 sequences to characterise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4" name="Benchmarks CAFA"/>
          <p:cNvSpPr txBox="1"/>
          <p:nvPr>
            <p:ph type="title"/>
          </p:nvPr>
        </p:nvSpPr>
        <p:spPr>
          <a:prstGeom prst="rect">
            <a:avLst/>
          </a:prstGeom>
        </p:spPr>
        <p:txBody>
          <a:bodyPr/>
          <a:lstStyle>
            <a:lvl1pPr>
              <a:defRPr spc="-102" sz="5100">
                <a:latin typeface="Product Sans"/>
                <a:ea typeface="Product Sans"/>
                <a:cs typeface="Product Sans"/>
                <a:sym typeface="Product Sans"/>
              </a:defRPr>
            </a:lvl1pPr>
          </a:lstStyle>
          <a:p>
            <a:pPr/>
            <a:r>
              <a:t>Benchmarks CAFA</a:t>
            </a:r>
          </a:p>
        </p:txBody>
      </p:sp>
      <p:pic>
        <p:nvPicPr>
          <p:cNvPr id="1215" name="biological_process_pr.png" descr="biological_process_pr.png"/>
          <p:cNvPicPr>
            <a:picLocks noChangeAspect="1"/>
          </p:cNvPicPr>
          <p:nvPr/>
        </p:nvPicPr>
        <p:blipFill>
          <a:blip r:embed="rId2">
            <a:extLst/>
          </a:blip>
          <a:stretch>
            <a:fillRect/>
          </a:stretch>
        </p:blipFill>
        <p:spPr>
          <a:xfrm>
            <a:off x="78023" y="2866811"/>
            <a:ext cx="10926053" cy="8373560"/>
          </a:xfrm>
          <a:prstGeom prst="rect">
            <a:avLst/>
          </a:prstGeom>
          <a:ln w="12700">
            <a:miter lim="400000"/>
          </a:ln>
        </p:spPr>
      </p:pic>
      <p:sp>
        <p:nvSpPr>
          <p:cNvPr id="1216" name="Arrow"/>
          <p:cNvSpPr/>
          <p:nvPr/>
        </p:nvSpPr>
        <p:spPr>
          <a:xfrm flipH="1" rot="19140000">
            <a:off x="6697706" y="6916264"/>
            <a:ext cx="559338" cy="559338"/>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17" name="Arrow"/>
          <p:cNvSpPr/>
          <p:nvPr/>
        </p:nvSpPr>
        <p:spPr>
          <a:xfrm>
            <a:off x="3109685" y="8096841"/>
            <a:ext cx="559338" cy="559337"/>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18" name="Biological Process"/>
          <p:cNvSpPr txBox="1"/>
          <p:nvPr/>
        </p:nvSpPr>
        <p:spPr>
          <a:xfrm>
            <a:off x="1926608" y="12202986"/>
            <a:ext cx="486308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Biological Process</a:t>
            </a:r>
          </a:p>
        </p:txBody>
      </p:sp>
      <p:pic>
        <p:nvPicPr>
          <p:cNvPr id="1219" name="molecular_function_pr.png" descr="molecular_function_pr.png"/>
          <p:cNvPicPr>
            <a:picLocks noChangeAspect="1"/>
          </p:cNvPicPr>
          <p:nvPr/>
        </p:nvPicPr>
        <p:blipFill>
          <a:blip r:embed="rId3">
            <a:extLst/>
          </a:blip>
          <a:stretch>
            <a:fillRect/>
          </a:stretch>
        </p:blipFill>
        <p:spPr>
          <a:xfrm>
            <a:off x="7978647" y="2849486"/>
            <a:ext cx="10926053" cy="8408210"/>
          </a:xfrm>
          <a:prstGeom prst="rect">
            <a:avLst/>
          </a:prstGeom>
          <a:ln w="12700">
            <a:miter lim="400000"/>
          </a:ln>
        </p:spPr>
      </p:pic>
      <p:pic>
        <p:nvPicPr>
          <p:cNvPr id="1220" name="cellular_component_pr.png" descr="cellular_component_pr.png"/>
          <p:cNvPicPr>
            <a:picLocks noChangeAspect="1"/>
          </p:cNvPicPr>
          <p:nvPr/>
        </p:nvPicPr>
        <p:blipFill>
          <a:blip r:embed="rId4">
            <a:extLst/>
          </a:blip>
          <a:srcRect l="0" t="0" r="26098" b="0"/>
          <a:stretch>
            <a:fillRect/>
          </a:stretch>
        </p:blipFill>
        <p:spPr>
          <a:xfrm>
            <a:off x="15972101" y="2849486"/>
            <a:ext cx="8074506" cy="8408210"/>
          </a:xfrm>
          <a:prstGeom prst="rect">
            <a:avLst/>
          </a:prstGeom>
          <a:ln w="12700">
            <a:miter lim="400000"/>
          </a:ln>
        </p:spPr>
      </p:pic>
      <p:sp>
        <p:nvSpPr>
          <p:cNvPr id="1221" name="OLD"/>
          <p:cNvSpPr txBox="1"/>
          <p:nvPr/>
        </p:nvSpPr>
        <p:spPr>
          <a:xfrm>
            <a:off x="1737885" y="7957409"/>
            <a:ext cx="133289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OLD</a:t>
            </a:r>
          </a:p>
        </p:txBody>
      </p:sp>
      <p:sp>
        <p:nvSpPr>
          <p:cNvPr id="1222" name="NEW"/>
          <p:cNvSpPr txBox="1"/>
          <p:nvPr/>
        </p:nvSpPr>
        <p:spPr>
          <a:xfrm>
            <a:off x="6344153" y="6187876"/>
            <a:ext cx="1431037"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NEW</a:t>
            </a:r>
          </a:p>
        </p:txBody>
      </p:sp>
      <p:sp>
        <p:nvSpPr>
          <p:cNvPr id="1223" name="NEW"/>
          <p:cNvSpPr txBox="1"/>
          <p:nvPr/>
        </p:nvSpPr>
        <p:spPr>
          <a:xfrm>
            <a:off x="13722853" y="4566510"/>
            <a:ext cx="1431037"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NEW</a:t>
            </a:r>
          </a:p>
        </p:txBody>
      </p:sp>
      <p:sp>
        <p:nvSpPr>
          <p:cNvPr id="1224" name="OLD"/>
          <p:cNvSpPr txBox="1"/>
          <p:nvPr/>
        </p:nvSpPr>
        <p:spPr>
          <a:xfrm>
            <a:off x="10852251" y="6438899"/>
            <a:ext cx="133289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OLD</a:t>
            </a:r>
          </a:p>
        </p:txBody>
      </p:sp>
      <p:sp>
        <p:nvSpPr>
          <p:cNvPr id="1225" name="OLD"/>
          <p:cNvSpPr txBox="1"/>
          <p:nvPr/>
        </p:nvSpPr>
        <p:spPr>
          <a:xfrm>
            <a:off x="18315618" y="7377442"/>
            <a:ext cx="133289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OLD</a:t>
            </a:r>
          </a:p>
        </p:txBody>
      </p:sp>
      <p:sp>
        <p:nvSpPr>
          <p:cNvPr id="1226" name="NEW"/>
          <p:cNvSpPr txBox="1"/>
          <p:nvPr/>
        </p:nvSpPr>
        <p:spPr>
          <a:xfrm>
            <a:off x="21973619" y="5112610"/>
            <a:ext cx="1431037"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NEW</a:t>
            </a:r>
          </a:p>
        </p:txBody>
      </p:sp>
      <p:sp>
        <p:nvSpPr>
          <p:cNvPr id="1227" name="Arrow"/>
          <p:cNvSpPr/>
          <p:nvPr/>
        </p:nvSpPr>
        <p:spPr>
          <a:xfrm>
            <a:off x="12228286" y="6578331"/>
            <a:ext cx="559337" cy="559338"/>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28" name="Arrow"/>
          <p:cNvSpPr/>
          <p:nvPr/>
        </p:nvSpPr>
        <p:spPr>
          <a:xfrm flipH="1" rot="19140000">
            <a:off x="14224573" y="5291523"/>
            <a:ext cx="559338" cy="559337"/>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29" name="Arrow"/>
          <p:cNvSpPr/>
          <p:nvPr/>
        </p:nvSpPr>
        <p:spPr>
          <a:xfrm>
            <a:off x="19695886" y="7516874"/>
            <a:ext cx="559337" cy="559337"/>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30" name="Arrow"/>
          <p:cNvSpPr/>
          <p:nvPr/>
        </p:nvSpPr>
        <p:spPr>
          <a:xfrm flipH="1" rot="19140000">
            <a:off x="22428773" y="5942598"/>
            <a:ext cx="559338" cy="559337"/>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31" name="Molecular Function"/>
          <p:cNvSpPr txBox="1"/>
          <p:nvPr/>
        </p:nvSpPr>
        <p:spPr>
          <a:xfrm>
            <a:off x="10076412" y="12202986"/>
            <a:ext cx="51435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Molecular Function</a:t>
            </a:r>
          </a:p>
        </p:txBody>
      </p:sp>
      <p:sp>
        <p:nvSpPr>
          <p:cNvPr id="1232" name="Cellular Component"/>
          <p:cNvSpPr txBox="1"/>
          <p:nvPr/>
        </p:nvSpPr>
        <p:spPr>
          <a:xfrm>
            <a:off x="17577770" y="12202986"/>
            <a:ext cx="538673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Cellular Component</a:t>
            </a:r>
          </a:p>
        </p:txBody>
      </p:sp>
      <p:sp>
        <p:nvSpPr>
          <p:cNvPr id="1233" name="Recall"/>
          <p:cNvSpPr txBox="1"/>
          <p:nvPr/>
        </p:nvSpPr>
        <p:spPr>
          <a:xfrm>
            <a:off x="3762854" y="11045577"/>
            <a:ext cx="2769321" cy="39928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Recall</a:t>
            </a:r>
          </a:p>
        </p:txBody>
      </p:sp>
      <p:sp>
        <p:nvSpPr>
          <p:cNvPr id="1234" name="Recall"/>
          <p:cNvSpPr txBox="1"/>
          <p:nvPr/>
        </p:nvSpPr>
        <p:spPr>
          <a:xfrm>
            <a:off x="11841158" y="11045577"/>
            <a:ext cx="2769321" cy="39928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Recall</a:t>
            </a:r>
          </a:p>
        </p:txBody>
      </p:sp>
      <p:sp>
        <p:nvSpPr>
          <p:cNvPr id="1235" name="Recall"/>
          <p:cNvSpPr txBox="1"/>
          <p:nvPr/>
        </p:nvSpPr>
        <p:spPr>
          <a:xfrm>
            <a:off x="19769906" y="11045577"/>
            <a:ext cx="2769321" cy="39928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Recall</a:t>
            </a:r>
          </a:p>
        </p:txBody>
      </p:sp>
      <p:sp>
        <p:nvSpPr>
          <p:cNvPr id="1236" name="Precision"/>
          <p:cNvSpPr txBox="1"/>
          <p:nvPr/>
        </p:nvSpPr>
        <p:spPr>
          <a:xfrm rot="16200000">
            <a:off x="-1252373" y="6195939"/>
            <a:ext cx="2769321" cy="39928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Precision</a:t>
            </a:r>
          </a:p>
        </p:txBody>
      </p:sp>
      <p:sp>
        <p:nvSpPr>
          <p:cNvPr id="1237" name="Precision"/>
          <p:cNvSpPr txBox="1"/>
          <p:nvPr/>
        </p:nvSpPr>
        <p:spPr>
          <a:xfrm rot="16200000">
            <a:off x="6627655" y="6195939"/>
            <a:ext cx="2769322" cy="39928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Precision</a:t>
            </a:r>
          </a:p>
        </p:txBody>
      </p:sp>
      <p:sp>
        <p:nvSpPr>
          <p:cNvPr id="1238" name="Precision"/>
          <p:cNvSpPr txBox="1"/>
          <p:nvPr/>
        </p:nvSpPr>
        <p:spPr>
          <a:xfrm rot="16200000">
            <a:off x="14641893" y="6148240"/>
            <a:ext cx="2769322" cy="39928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Precision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0" name="Applications.pdf" descr="Applications.pdf"/>
          <p:cNvPicPr>
            <a:picLocks noChangeAspect="1"/>
          </p:cNvPicPr>
          <p:nvPr/>
        </p:nvPicPr>
        <p:blipFill>
          <a:blip r:embed="rId3">
            <a:extLst/>
          </a:blip>
          <a:stretch>
            <a:fillRect/>
          </a:stretch>
        </p:blipFill>
        <p:spPr>
          <a:xfrm>
            <a:off x="3113478" y="3145034"/>
            <a:ext cx="18157044" cy="742593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Pruning the protein jungle"/>
          <p:cNvSpPr txBox="1"/>
          <p:nvPr>
            <p:ph type="title"/>
          </p:nvPr>
        </p:nvSpPr>
        <p:spPr>
          <a:prstGeom prst="rect">
            <a:avLst/>
          </a:prstGeom>
        </p:spPr>
        <p:txBody>
          <a:bodyPr/>
          <a:lstStyle>
            <a:lvl1pPr>
              <a:defRPr spc="-119" sz="6000"/>
            </a:lvl1pPr>
          </a:lstStyle>
          <a:p>
            <a:pPr/>
            <a:r>
              <a:t>Pruning the protein jungle</a:t>
            </a:r>
          </a:p>
        </p:txBody>
      </p:sp>
      <p:sp>
        <p:nvSpPr>
          <p:cNvPr id="177" name="180m"/>
          <p:cNvSpPr/>
          <p:nvPr/>
        </p:nvSpPr>
        <p:spPr>
          <a:xfrm>
            <a:off x="3420996" y="6733768"/>
            <a:ext cx="1438735" cy="1525207"/>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180m</a:t>
            </a:r>
          </a:p>
        </p:txBody>
      </p:sp>
      <p:sp>
        <p:nvSpPr>
          <p:cNvPr id="178" name="UniProt"/>
          <p:cNvSpPr txBox="1"/>
          <p:nvPr/>
        </p:nvSpPr>
        <p:spPr>
          <a:xfrm>
            <a:off x="3061524" y="8663024"/>
            <a:ext cx="215768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UniProt</a:t>
            </a:r>
          </a:p>
        </p:txBody>
      </p:sp>
      <p:grpSp>
        <p:nvGrpSpPr>
          <p:cNvPr id="184" name="Group"/>
          <p:cNvGrpSpPr/>
          <p:nvPr/>
        </p:nvGrpSpPr>
        <p:grpSpPr>
          <a:xfrm>
            <a:off x="8957979" y="4814812"/>
            <a:ext cx="13725235" cy="4656644"/>
            <a:chOff x="0" y="0"/>
            <a:chExt cx="13725232" cy="4656643"/>
          </a:xfrm>
        </p:grpSpPr>
        <p:pic>
          <p:nvPicPr>
            <p:cNvPr id="179" name="dtol-logo-round-300x132.png" descr="dtol-logo-round-300x132.png"/>
            <p:cNvPicPr>
              <a:picLocks noChangeAspect="1"/>
            </p:cNvPicPr>
            <p:nvPr/>
          </p:nvPicPr>
          <p:blipFill>
            <a:blip r:embed="rId3">
              <a:extLst/>
            </a:blip>
            <a:stretch>
              <a:fillRect/>
            </a:stretch>
          </p:blipFill>
          <p:spPr>
            <a:xfrm>
              <a:off x="6556204" y="200813"/>
              <a:ext cx="7169029" cy="3154374"/>
            </a:xfrm>
            <a:prstGeom prst="rect">
              <a:avLst/>
            </a:prstGeom>
            <a:ln w="12700" cap="flat">
              <a:noFill/>
              <a:miter lim="400000"/>
            </a:ln>
            <a:effectLst/>
          </p:spPr>
        </p:pic>
        <p:sp>
          <p:nvSpPr>
            <p:cNvPr id="180" name="Bacteria"/>
            <p:cNvSpPr txBox="1"/>
            <p:nvPr/>
          </p:nvSpPr>
          <p:spPr>
            <a:xfrm>
              <a:off x="592175" y="3848212"/>
              <a:ext cx="2371650" cy="808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Bacteria</a:t>
              </a:r>
            </a:p>
          </p:txBody>
        </p:sp>
        <p:sp>
          <p:nvSpPr>
            <p:cNvPr id="181" name="Eukaryotes"/>
            <p:cNvSpPr txBox="1"/>
            <p:nvPr/>
          </p:nvSpPr>
          <p:spPr>
            <a:xfrm>
              <a:off x="8988421" y="3848212"/>
              <a:ext cx="3151329" cy="808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Eukaryotes</a:t>
              </a:r>
            </a:p>
          </p:txBody>
        </p:sp>
        <p:pic>
          <p:nvPicPr>
            <p:cNvPr id="182" name="32897658.png" descr="32897658.png"/>
            <p:cNvPicPr>
              <a:picLocks noChangeAspect="1"/>
            </p:cNvPicPr>
            <p:nvPr/>
          </p:nvPicPr>
          <p:blipFill>
            <a:blip r:embed="rId4">
              <a:extLst/>
            </a:blip>
            <a:stretch>
              <a:fillRect/>
            </a:stretch>
          </p:blipFill>
          <p:spPr>
            <a:xfrm>
              <a:off x="0" y="0"/>
              <a:ext cx="3556000" cy="3556000"/>
            </a:xfrm>
            <a:prstGeom prst="rect">
              <a:avLst/>
            </a:prstGeom>
            <a:ln w="12700" cap="flat">
              <a:noFill/>
              <a:miter lim="400000"/>
            </a:ln>
            <a:effectLst/>
          </p:spPr>
        </p:pic>
        <p:sp>
          <p:nvSpPr>
            <p:cNvPr id="183" name="1.3bn"/>
            <p:cNvSpPr txBox="1"/>
            <p:nvPr/>
          </p:nvSpPr>
          <p:spPr>
            <a:xfrm>
              <a:off x="946962" y="2277343"/>
              <a:ext cx="1662075" cy="808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1.3bn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4" name="kinome.jpg" descr="kinome.jpg"/>
          <p:cNvPicPr>
            <a:picLocks noChangeAspect="1"/>
          </p:cNvPicPr>
          <p:nvPr/>
        </p:nvPicPr>
        <p:blipFill>
          <a:blip r:embed="rId3">
            <a:extLst/>
          </a:blip>
          <a:stretch>
            <a:fillRect/>
          </a:stretch>
        </p:blipFill>
        <p:spPr>
          <a:xfrm>
            <a:off x="14032918" y="0"/>
            <a:ext cx="9687111" cy="13716001"/>
          </a:xfrm>
          <a:prstGeom prst="rect">
            <a:avLst/>
          </a:prstGeom>
          <a:ln w="12700">
            <a:miter lim="400000"/>
          </a:ln>
        </p:spPr>
      </p:pic>
      <p:sp>
        <p:nvSpPr>
          <p:cNvPr id="1245" name="Updating the kinome"/>
          <p:cNvSpPr txBox="1"/>
          <p:nvPr/>
        </p:nvSpPr>
        <p:spPr>
          <a:xfrm>
            <a:off x="1085951" y="685799"/>
            <a:ext cx="562325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Updating the kinome</a:t>
            </a:r>
          </a:p>
        </p:txBody>
      </p:sp>
      <p:pic>
        <p:nvPicPr>
          <p:cNvPr id="1246" name="F1.large.jpg" descr="F1.large.jpg"/>
          <p:cNvPicPr>
            <a:picLocks noChangeAspect="1"/>
          </p:cNvPicPr>
          <p:nvPr/>
        </p:nvPicPr>
        <p:blipFill>
          <a:blip r:embed="rId4">
            <a:extLst/>
          </a:blip>
          <a:stretch>
            <a:fillRect/>
          </a:stretch>
        </p:blipFill>
        <p:spPr>
          <a:xfrm>
            <a:off x="3257753" y="1727045"/>
            <a:ext cx="7720485" cy="10261910"/>
          </a:xfrm>
          <a:prstGeom prst="rect">
            <a:avLst/>
          </a:prstGeom>
          <a:ln w="12700">
            <a:miter lim="400000"/>
          </a:ln>
        </p:spPr>
      </p:pic>
      <p:sp>
        <p:nvSpPr>
          <p:cNvPr id="1247" name="Credit: Cell Signalling Technologies"/>
          <p:cNvSpPr txBox="1"/>
          <p:nvPr/>
        </p:nvSpPr>
        <p:spPr>
          <a:xfrm>
            <a:off x="17983415" y="12974780"/>
            <a:ext cx="412360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atin typeface="Product Sans"/>
                <a:ea typeface="Product Sans"/>
                <a:cs typeface="Product Sans"/>
                <a:sym typeface="Product Sans"/>
              </a:defRPr>
            </a:lvl1pPr>
          </a:lstStyle>
          <a:p>
            <a:pPr/>
            <a:r>
              <a:t>Credit: Cell Signalling Technologies</a:t>
            </a:r>
          </a:p>
        </p:txBody>
      </p:sp>
      <p:sp>
        <p:nvSpPr>
          <p:cNvPr id="1248" name="Martin E. M. Noble, Jane A. Endicott, Louise N. Johnson, Science, 2004"/>
          <p:cNvSpPr txBox="1"/>
          <p:nvPr/>
        </p:nvSpPr>
        <p:spPr>
          <a:xfrm>
            <a:off x="4844981" y="12185649"/>
            <a:ext cx="4723639" cy="29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Product Sans"/>
                <a:ea typeface="Product Sans"/>
                <a:cs typeface="Product Sans"/>
                <a:sym typeface="Product Sans"/>
              </a:defRPr>
            </a:lvl1pPr>
          </a:lstStyle>
          <a:p>
            <a:pPr/>
            <a:r>
              <a:t>Martin E. M. Noble, Jane A. Endicott, Louise N. Johnson, Science, 2004</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2" name="Manning Kinase Classification"/>
          <p:cNvSpPr txBox="1"/>
          <p:nvPr/>
        </p:nvSpPr>
        <p:spPr>
          <a:xfrm>
            <a:off x="6503746" y="322049"/>
            <a:ext cx="11376509"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atin typeface="Product Sans"/>
                <a:ea typeface="Product Sans"/>
                <a:cs typeface="Product Sans"/>
                <a:sym typeface="Product Sans"/>
              </a:defRPr>
            </a:lvl1pPr>
          </a:lstStyle>
          <a:p>
            <a:pPr/>
            <a:r>
              <a:t>Manning Kinase Classification</a:t>
            </a:r>
          </a:p>
        </p:txBody>
      </p:sp>
      <p:sp>
        <p:nvSpPr>
          <p:cNvPr id="1253" name="KinBase"/>
          <p:cNvSpPr/>
          <p:nvPr/>
        </p:nvSpPr>
        <p:spPr>
          <a:xfrm>
            <a:off x="2358019" y="1789957"/>
            <a:ext cx="1890448" cy="1270001"/>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Product Sans"/>
                <a:ea typeface="Product Sans"/>
                <a:cs typeface="Product Sans"/>
                <a:sym typeface="Product Sans"/>
              </a:defRPr>
            </a:lvl1pPr>
          </a:lstStyle>
          <a:p>
            <a:pPr/>
            <a:r>
              <a:t>KinBase</a:t>
            </a:r>
          </a:p>
        </p:txBody>
      </p:sp>
      <p:sp>
        <p:nvSpPr>
          <p:cNvPr id="1254" name="Arrow"/>
          <p:cNvSpPr/>
          <p:nvPr/>
        </p:nvSpPr>
        <p:spPr>
          <a:xfrm rot="5400000">
            <a:off x="2981439" y="3334015"/>
            <a:ext cx="643607" cy="643606"/>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Product Sans"/>
                <a:ea typeface="Product Sans"/>
                <a:cs typeface="Product Sans"/>
                <a:sym typeface="Product Sans"/>
              </a:defRPr>
            </a:pPr>
          </a:p>
        </p:txBody>
      </p:sp>
      <p:sp>
        <p:nvSpPr>
          <p:cNvPr id="1255" name="Arrow"/>
          <p:cNvSpPr/>
          <p:nvPr/>
        </p:nvSpPr>
        <p:spPr>
          <a:xfrm rot="5400000">
            <a:off x="2981439" y="8254040"/>
            <a:ext cx="643607" cy="643607"/>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Product Sans"/>
                <a:ea typeface="Product Sans"/>
                <a:cs typeface="Product Sans"/>
                <a:sym typeface="Product Sans"/>
              </a:defRPr>
            </a:pPr>
          </a:p>
        </p:txBody>
      </p:sp>
      <p:sp>
        <p:nvSpPr>
          <p:cNvPr id="1256" name="Arrow"/>
          <p:cNvSpPr/>
          <p:nvPr/>
        </p:nvSpPr>
        <p:spPr>
          <a:xfrm rot="5400000">
            <a:off x="2981439" y="5794027"/>
            <a:ext cx="643607" cy="643607"/>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Product Sans"/>
                <a:ea typeface="Product Sans"/>
                <a:cs typeface="Product Sans"/>
                <a:sym typeface="Product Sans"/>
              </a:defRPr>
            </a:pPr>
          </a:p>
        </p:txBody>
      </p:sp>
      <p:sp>
        <p:nvSpPr>
          <p:cNvPr id="1257" name="9 Groups"/>
          <p:cNvSpPr/>
          <p:nvPr/>
        </p:nvSpPr>
        <p:spPr>
          <a:xfrm>
            <a:off x="2358019" y="4248262"/>
            <a:ext cx="1890448" cy="1270001"/>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Product Sans"/>
                <a:ea typeface="Product Sans"/>
                <a:cs typeface="Product Sans"/>
                <a:sym typeface="Product Sans"/>
              </a:defRPr>
            </a:lvl1pPr>
          </a:lstStyle>
          <a:p>
            <a:pPr/>
            <a:r>
              <a:t>9 Groups</a:t>
            </a:r>
          </a:p>
        </p:txBody>
      </p:sp>
      <p:sp>
        <p:nvSpPr>
          <p:cNvPr id="1258" name="134 Families"/>
          <p:cNvSpPr/>
          <p:nvPr/>
        </p:nvSpPr>
        <p:spPr>
          <a:xfrm>
            <a:off x="2358019" y="6711691"/>
            <a:ext cx="1890448" cy="1270001"/>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Product Sans"/>
                <a:ea typeface="Product Sans"/>
                <a:cs typeface="Product Sans"/>
                <a:sym typeface="Product Sans"/>
              </a:defRPr>
            </a:lvl1pPr>
          </a:lstStyle>
          <a:p>
            <a:pPr/>
            <a:r>
              <a:t>134 Families</a:t>
            </a:r>
          </a:p>
        </p:txBody>
      </p:sp>
      <p:sp>
        <p:nvSpPr>
          <p:cNvPr id="1259" name="196 subfamilies"/>
          <p:cNvSpPr/>
          <p:nvPr/>
        </p:nvSpPr>
        <p:spPr>
          <a:xfrm>
            <a:off x="2358019" y="9161268"/>
            <a:ext cx="1890448" cy="1270001"/>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600">
                <a:solidFill>
                  <a:srgbClr val="FFFFFF"/>
                </a:solidFill>
                <a:latin typeface="Product Sans"/>
                <a:ea typeface="Product Sans"/>
                <a:cs typeface="Product Sans"/>
                <a:sym typeface="Product Sans"/>
              </a:defRPr>
            </a:lvl1pPr>
          </a:lstStyle>
          <a:p>
            <a:pPr/>
            <a:r>
              <a:t>196 subfamilies</a:t>
            </a:r>
          </a:p>
        </p:txBody>
      </p:sp>
      <p:sp>
        <p:nvSpPr>
          <p:cNvPr id="1260" name="Arrow"/>
          <p:cNvSpPr/>
          <p:nvPr/>
        </p:nvSpPr>
        <p:spPr>
          <a:xfrm rot="5400000">
            <a:off x="2981439" y="10768623"/>
            <a:ext cx="643607" cy="643606"/>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Product Sans"/>
                <a:ea typeface="Product Sans"/>
                <a:cs typeface="Product Sans"/>
                <a:sym typeface="Product Sans"/>
              </a:defRPr>
            </a:pPr>
          </a:p>
        </p:txBody>
      </p:sp>
      <p:sp>
        <p:nvSpPr>
          <p:cNvPr id="1261" name="31.198 sequences"/>
          <p:cNvSpPr/>
          <p:nvPr/>
        </p:nvSpPr>
        <p:spPr>
          <a:xfrm>
            <a:off x="2358019" y="11749582"/>
            <a:ext cx="1890448" cy="1270001"/>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600">
                <a:solidFill>
                  <a:srgbClr val="FFFFFF"/>
                </a:solidFill>
                <a:latin typeface="Product Sans"/>
                <a:ea typeface="Product Sans"/>
                <a:cs typeface="Product Sans"/>
                <a:sym typeface="Product Sans"/>
              </a:defRPr>
            </a:lvl1pPr>
          </a:lstStyle>
          <a:p>
            <a:pPr/>
            <a:r>
              <a:t>31.198 sequences</a:t>
            </a:r>
          </a:p>
        </p:txBody>
      </p:sp>
      <p:sp>
        <p:nvSpPr>
          <p:cNvPr id="1262" name="Current Golden Standard…"/>
          <p:cNvSpPr txBox="1"/>
          <p:nvPr/>
        </p:nvSpPr>
        <p:spPr>
          <a:xfrm>
            <a:off x="9835131" y="3677742"/>
            <a:ext cx="11112704" cy="63605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09600" indent="-609600">
              <a:buSzPct val="123000"/>
              <a:buChar char="•"/>
            </a:pPr>
            <a:r>
              <a:t>Current Golden Standard</a:t>
            </a:r>
          </a:p>
          <a:p>
            <a:pPr marL="609600" indent="-609600">
              <a:buSzPct val="123000"/>
              <a:buChar char="•"/>
            </a:pPr>
            <a:r>
              <a:t>Not updated since 2012!</a:t>
            </a:r>
          </a:p>
          <a:p>
            <a:pPr marL="609600" indent="-609600">
              <a:buSzPct val="123000"/>
              <a:buChar char="•"/>
            </a:pPr>
            <a:r>
              <a:t>Mostly model organisms</a:t>
            </a:r>
          </a:p>
          <a:p>
            <a:pPr marL="609600" indent="-609600">
              <a:buSzPct val="123000"/>
              <a:buChar char="•"/>
            </a:pPr>
            <a:r>
              <a:t>Manually curated</a:t>
            </a:r>
          </a:p>
          <a:p>
            <a:pPr marL="609600" indent="-609600">
              <a:buSzPct val="123000"/>
              <a:buChar char="•"/>
            </a:pPr>
            <a:r>
              <a:t>Hundreds of thousands of sequences </a:t>
            </a:r>
            <a:br/>
            <a:r>
              <a:t>not classified in KinBase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4" name="N - lobe"/>
          <p:cNvSpPr/>
          <p:nvPr/>
        </p:nvSpPr>
        <p:spPr>
          <a:xfrm>
            <a:off x="7034477" y="2321907"/>
            <a:ext cx="2671343" cy="1421992"/>
          </a:xfrm>
          <a:prstGeom prst="roundRect">
            <a:avLst>
              <a:gd name="adj" fmla="val 15000"/>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N - lobe</a:t>
            </a:r>
          </a:p>
        </p:txBody>
      </p:sp>
      <p:sp>
        <p:nvSpPr>
          <p:cNvPr id="1265" name="C - lobe"/>
          <p:cNvSpPr/>
          <p:nvPr/>
        </p:nvSpPr>
        <p:spPr>
          <a:xfrm>
            <a:off x="11825642" y="2321907"/>
            <a:ext cx="2671343" cy="1421992"/>
          </a:xfrm>
          <a:prstGeom prst="roundRect">
            <a:avLst>
              <a:gd name="adj" fmla="val 15000"/>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C - lobe</a:t>
            </a:r>
          </a:p>
        </p:txBody>
      </p:sp>
      <p:sp>
        <p:nvSpPr>
          <p:cNvPr id="1266" name="N -"/>
          <p:cNvSpPr txBox="1"/>
          <p:nvPr/>
        </p:nvSpPr>
        <p:spPr>
          <a:xfrm>
            <a:off x="6400861" y="2704508"/>
            <a:ext cx="815413" cy="5999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900"/>
            </a:lvl1pPr>
          </a:lstStyle>
          <a:p>
            <a:pPr/>
            <a:r>
              <a:t>N - </a:t>
            </a:r>
          </a:p>
        </p:txBody>
      </p:sp>
      <p:sp>
        <p:nvSpPr>
          <p:cNvPr id="1267" name="Line"/>
          <p:cNvSpPr/>
          <p:nvPr/>
        </p:nvSpPr>
        <p:spPr>
          <a:xfrm>
            <a:off x="9979974" y="3089782"/>
            <a:ext cx="1642613" cy="1"/>
          </a:xfrm>
          <a:prstGeom prst="line">
            <a:avLst/>
          </a:prstGeom>
          <a:ln w="63500">
            <a:solidFill>
              <a:srgbClr val="000000"/>
            </a:solidFill>
            <a:miter lim="400000"/>
          </a:ln>
        </p:spPr>
        <p:txBody>
          <a:bodyPr lIns="50800" tIns="50800" rIns="50800" bIns="50800" anchor="ctr"/>
          <a:lstStyle/>
          <a:p>
            <a:pPr/>
          </a:p>
        </p:txBody>
      </p:sp>
      <p:sp>
        <p:nvSpPr>
          <p:cNvPr id="1268" name="- C"/>
          <p:cNvSpPr txBox="1"/>
          <p:nvPr/>
        </p:nvSpPr>
        <p:spPr>
          <a:xfrm>
            <a:off x="14719506" y="2718728"/>
            <a:ext cx="700772" cy="5999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900"/>
            </a:lvl1pPr>
          </a:lstStyle>
          <a:p>
            <a:pPr/>
            <a:r>
              <a:t>- C</a:t>
            </a:r>
          </a:p>
        </p:txBody>
      </p:sp>
      <p:sp>
        <p:nvSpPr>
          <p:cNvPr id="1269" name="Hinge region (20aa)"/>
          <p:cNvSpPr txBox="1"/>
          <p:nvPr/>
        </p:nvSpPr>
        <p:spPr>
          <a:xfrm>
            <a:off x="9814881" y="3238522"/>
            <a:ext cx="1972799" cy="349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vl1pPr>
          </a:lstStyle>
          <a:p>
            <a:pPr/>
            <a:r>
              <a:t>Hinge region (20aa)</a:t>
            </a:r>
          </a:p>
        </p:txBody>
      </p:sp>
      <p:sp>
        <p:nvSpPr>
          <p:cNvPr id="1270" name="3.30.200.20"/>
          <p:cNvSpPr/>
          <p:nvPr/>
        </p:nvSpPr>
        <p:spPr>
          <a:xfrm>
            <a:off x="6925188" y="11569465"/>
            <a:ext cx="2671344" cy="1421991"/>
          </a:xfrm>
          <a:prstGeom prst="roundRect">
            <a:avLst>
              <a:gd name="adj" fmla="val 15000"/>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3.30.200.20</a:t>
            </a:r>
          </a:p>
        </p:txBody>
      </p:sp>
      <p:sp>
        <p:nvSpPr>
          <p:cNvPr id="1271" name="1.10.510.10"/>
          <p:cNvSpPr/>
          <p:nvPr/>
        </p:nvSpPr>
        <p:spPr>
          <a:xfrm>
            <a:off x="11787453" y="11569465"/>
            <a:ext cx="2671343" cy="1421991"/>
          </a:xfrm>
          <a:prstGeom prst="roundRect">
            <a:avLst>
              <a:gd name="adj" fmla="val 15000"/>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1.10.510.10</a:t>
            </a:r>
          </a:p>
        </p:txBody>
      </p:sp>
      <p:sp>
        <p:nvSpPr>
          <p:cNvPr id="1272" name="N -"/>
          <p:cNvSpPr txBox="1"/>
          <p:nvPr/>
        </p:nvSpPr>
        <p:spPr>
          <a:xfrm>
            <a:off x="6291573" y="11952066"/>
            <a:ext cx="815413" cy="5999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900"/>
            </a:lvl1pPr>
          </a:lstStyle>
          <a:p>
            <a:pPr/>
            <a:r>
              <a:t>N - </a:t>
            </a:r>
          </a:p>
        </p:txBody>
      </p:sp>
      <p:sp>
        <p:nvSpPr>
          <p:cNvPr id="1273" name="Line"/>
          <p:cNvSpPr/>
          <p:nvPr/>
        </p:nvSpPr>
        <p:spPr>
          <a:xfrm>
            <a:off x="9870685" y="12337340"/>
            <a:ext cx="1642614" cy="1"/>
          </a:xfrm>
          <a:prstGeom prst="line">
            <a:avLst/>
          </a:prstGeom>
          <a:ln w="63500">
            <a:solidFill>
              <a:srgbClr val="000000"/>
            </a:solidFill>
            <a:miter lim="400000"/>
          </a:ln>
        </p:spPr>
        <p:txBody>
          <a:bodyPr lIns="50800" tIns="50800" rIns="50800" bIns="50800" anchor="ctr"/>
          <a:lstStyle/>
          <a:p>
            <a:pPr/>
          </a:p>
        </p:txBody>
      </p:sp>
      <p:sp>
        <p:nvSpPr>
          <p:cNvPr id="1274" name="- C"/>
          <p:cNvSpPr txBox="1"/>
          <p:nvPr/>
        </p:nvSpPr>
        <p:spPr>
          <a:xfrm>
            <a:off x="14610216" y="11966285"/>
            <a:ext cx="700772" cy="5999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900"/>
            </a:lvl1pPr>
          </a:lstStyle>
          <a:p>
            <a:pPr/>
            <a:r>
              <a:t>- C</a:t>
            </a:r>
          </a:p>
        </p:txBody>
      </p:sp>
      <p:sp>
        <p:nvSpPr>
          <p:cNvPr id="1275" name="Hinge region (20aa)"/>
          <p:cNvSpPr txBox="1"/>
          <p:nvPr/>
        </p:nvSpPr>
        <p:spPr>
          <a:xfrm>
            <a:off x="9705592" y="12486080"/>
            <a:ext cx="1972800" cy="349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vl1pPr>
          </a:lstStyle>
          <a:p>
            <a:pPr/>
            <a:r>
              <a:t>Hinge region (20aa)</a:t>
            </a:r>
          </a:p>
        </p:txBody>
      </p:sp>
      <p:sp>
        <p:nvSpPr>
          <p:cNvPr id="1276" name="Line"/>
          <p:cNvSpPr/>
          <p:nvPr/>
        </p:nvSpPr>
        <p:spPr>
          <a:xfrm>
            <a:off x="10730181" y="3998079"/>
            <a:ext cx="1" cy="1421991"/>
          </a:xfrm>
          <a:prstGeom prst="line">
            <a:avLst/>
          </a:prstGeom>
          <a:ln w="25400">
            <a:solidFill>
              <a:srgbClr val="000000"/>
            </a:solidFill>
            <a:miter lim="400000"/>
            <a:tailEnd type="triangle"/>
          </a:ln>
        </p:spPr>
        <p:txBody>
          <a:bodyPr lIns="50800" tIns="50800" rIns="50800" bIns="50800" anchor="ctr"/>
          <a:lstStyle/>
          <a:p>
            <a:pPr/>
          </a:p>
        </p:txBody>
      </p:sp>
      <p:sp>
        <p:nvSpPr>
          <p:cNvPr id="1277" name="Encoding a protein kinase using CATH domains"/>
          <p:cNvSpPr txBox="1"/>
          <p:nvPr/>
        </p:nvSpPr>
        <p:spPr>
          <a:xfrm>
            <a:off x="3075524" y="315273"/>
            <a:ext cx="15560803"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Product Sans"/>
                <a:ea typeface="Product Sans"/>
                <a:cs typeface="Product Sans"/>
                <a:sym typeface="Product Sans"/>
              </a:defRPr>
            </a:lvl1pPr>
          </a:lstStyle>
          <a:p>
            <a:pPr/>
            <a:r>
              <a:t>Encoding a protein kinase using CATH domains</a:t>
            </a:r>
          </a:p>
        </p:txBody>
      </p:sp>
      <p:pic>
        <p:nvPicPr>
          <p:cNvPr id="1278" name="41598_2019_56499_Fig1_HTML.png" descr="41598_2019_56499_Fig1_HTML.png"/>
          <p:cNvPicPr>
            <a:picLocks noChangeAspect="1"/>
          </p:cNvPicPr>
          <p:nvPr/>
        </p:nvPicPr>
        <p:blipFill>
          <a:blip r:embed="rId2">
            <a:extLst/>
          </a:blip>
          <a:stretch>
            <a:fillRect/>
          </a:stretch>
        </p:blipFill>
        <p:spPr>
          <a:xfrm>
            <a:off x="9072181" y="5832977"/>
            <a:ext cx="3458199" cy="4945441"/>
          </a:xfrm>
          <a:prstGeom prst="rect">
            <a:avLst/>
          </a:prstGeom>
          <a:ln w="12700">
            <a:miter lim="400000"/>
          </a:ln>
        </p:spPr>
      </p:pic>
      <p:sp>
        <p:nvSpPr>
          <p:cNvPr id="1279" name="3.30.200.20"/>
          <p:cNvSpPr txBox="1"/>
          <p:nvPr/>
        </p:nvSpPr>
        <p:spPr>
          <a:xfrm>
            <a:off x="11886621" y="6120525"/>
            <a:ext cx="2260906" cy="5851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3.30.200.20</a:t>
            </a:r>
          </a:p>
        </p:txBody>
      </p:sp>
      <p:sp>
        <p:nvSpPr>
          <p:cNvPr id="1280" name="1.10.510.10"/>
          <p:cNvSpPr txBox="1"/>
          <p:nvPr/>
        </p:nvSpPr>
        <p:spPr>
          <a:xfrm>
            <a:off x="12653555" y="9346886"/>
            <a:ext cx="2260906" cy="5851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1.10.510.10</a:t>
            </a:r>
          </a:p>
        </p:txBody>
      </p:sp>
      <p:sp>
        <p:nvSpPr>
          <p:cNvPr id="1281" name="231,875 sequences"/>
          <p:cNvSpPr txBox="1"/>
          <p:nvPr/>
        </p:nvSpPr>
        <p:spPr>
          <a:xfrm>
            <a:off x="17355522" y="11876244"/>
            <a:ext cx="5445253"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231,875 sequences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283" name="Table"/>
          <p:cNvGraphicFramePr/>
          <p:nvPr/>
        </p:nvGraphicFramePr>
        <p:xfrm>
          <a:off x="5991274" y="4074186"/>
          <a:ext cx="12401452" cy="8604648"/>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4133817"/>
                <a:gridCol w="4133817"/>
                <a:gridCol w="4133817"/>
              </a:tblGrid>
              <a:tr h="2868215">
                <a:tc>
                  <a:txBody>
                    <a:bodyPr/>
                    <a:lstStyle/>
                    <a:p>
                      <a:pPr defTabSz="914400">
                        <a:defRPr sz="5000">
                          <a:solidFill>
                            <a:srgbClr val="FFFFFF"/>
                          </a:solidFill>
                          <a:latin typeface="Product Sans"/>
                          <a:ea typeface="Product Sans"/>
                          <a:cs typeface="Product Sans"/>
                          <a:sym typeface="Product Sans"/>
                        </a:defRPr>
                      </a:pP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b="1" sz="5000">
                          <a:solidFill>
                            <a:srgbClr val="FFFFFF"/>
                          </a:solidFill>
                          <a:latin typeface="Product Sans"/>
                          <a:ea typeface="Product Sans"/>
                          <a:cs typeface="Product Sans"/>
                          <a:sym typeface="Product Sans"/>
                        </a:rPr>
                        <a:t>Number of Families</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b="1" sz="5000">
                          <a:solidFill>
                            <a:srgbClr val="FFFFFF"/>
                          </a:solidFill>
                          <a:latin typeface="Product Sans"/>
                          <a:ea typeface="Product Sans"/>
                          <a:cs typeface="Product Sans"/>
                          <a:sym typeface="Product Sans"/>
                        </a:rPr>
                        <a:t>Number  of Sequences</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r>
              <a:tr h="2868215">
                <a:tc>
                  <a:txBody>
                    <a:bodyPr/>
                    <a:lstStyle/>
                    <a:p>
                      <a:pPr defTabSz="914400">
                        <a:defRPr b="0"/>
                      </a:pPr>
                      <a:r>
                        <a:rPr b="1" sz="5000">
                          <a:solidFill>
                            <a:srgbClr val="FFFFFF"/>
                          </a:solidFill>
                          <a:latin typeface="Product Sans"/>
                          <a:ea typeface="Product Sans"/>
                          <a:cs typeface="Product Sans"/>
                          <a:sym typeface="Product Sans"/>
                        </a:rPr>
                        <a:t>KinFams</a:t>
                      </a:r>
                    </a:p>
                  </a:txBody>
                  <a:tcPr marL="50800" marR="50800" marT="50800" marB="50800" anchor="ctr" anchorCtr="0" horzOverflow="overflow">
                    <a:lnL w="12700">
                      <a:miter lim="400000"/>
                    </a:lnL>
                    <a:lnR w="12700">
                      <a:miter lim="400000"/>
                    </a:lnR>
                    <a:lnT w="12700">
                      <a:miter lim="400000"/>
                    </a:lnT>
                    <a:lnB w="12700">
                      <a:miter lim="400000"/>
                    </a:lnB>
                    <a:solidFill>
                      <a:schemeClr val="accent1">
                        <a:lumOff val="-13575"/>
                      </a:schemeClr>
                    </a:solidFill>
                  </a:tcPr>
                </a:tc>
                <a:tc>
                  <a:txBody>
                    <a:bodyPr/>
                    <a:lstStyle/>
                    <a:p>
                      <a:pPr defTabSz="914400"/>
                      <a:r>
                        <a:rPr sz="5000">
                          <a:latin typeface="Product Sans"/>
                          <a:ea typeface="Product Sans"/>
                          <a:cs typeface="Product Sans"/>
                          <a:sym typeface="Product Sans"/>
                        </a:rPr>
                        <a:t>2210</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5000">
                          <a:latin typeface="Product Sans"/>
                          <a:ea typeface="Product Sans"/>
                          <a:cs typeface="Product Sans"/>
                          <a:sym typeface="Product Sans"/>
                        </a:rPr>
                        <a:t>124,830</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2868215">
                <a:tc>
                  <a:txBody>
                    <a:bodyPr/>
                    <a:lstStyle/>
                    <a:p>
                      <a:pPr defTabSz="914400">
                        <a:defRPr b="0"/>
                      </a:pPr>
                      <a:r>
                        <a:rPr b="1" sz="5000">
                          <a:solidFill>
                            <a:srgbClr val="FFFFFF"/>
                          </a:solidFill>
                          <a:latin typeface="Product Sans"/>
                          <a:ea typeface="Product Sans"/>
                          <a:cs typeface="Product Sans"/>
                          <a:sym typeface="Product Sans"/>
                        </a:rPr>
                        <a:t>KinBase</a:t>
                      </a:r>
                    </a:p>
                  </a:txBody>
                  <a:tcPr marL="50800" marR="50800" marT="50800" marB="50800" anchor="ctr" anchorCtr="0" horzOverflow="overflow">
                    <a:lnL w="12700">
                      <a:miter lim="400000"/>
                    </a:lnL>
                    <a:lnR w="12700">
                      <a:miter lim="400000"/>
                    </a:lnR>
                    <a:lnT w="12700">
                      <a:miter lim="400000"/>
                    </a:lnT>
                    <a:lnB w="12700">
                      <a:miter lim="400000"/>
                    </a:lnB>
                    <a:solidFill>
                      <a:schemeClr val="accent1">
                        <a:lumOff val="-13575"/>
                      </a:schemeClr>
                    </a:solidFill>
                  </a:tcPr>
                </a:tc>
                <a:tc>
                  <a:txBody>
                    <a:bodyPr/>
                    <a:lstStyle/>
                    <a:p>
                      <a:pPr defTabSz="914400"/>
                      <a:r>
                        <a:rPr sz="5000">
                          <a:latin typeface="Product Sans"/>
                          <a:ea typeface="Product Sans"/>
                          <a:cs typeface="Product Sans"/>
                          <a:sym typeface="Product Sans"/>
                        </a:rPr>
                        <a:t>579</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5000">
                          <a:latin typeface="Product Sans"/>
                          <a:ea typeface="Product Sans"/>
                          <a:cs typeface="Product Sans"/>
                          <a:sym typeface="Product Sans"/>
                        </a:rPr>
                        <a:t>7379</a:t>
                      </a: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
        <p:nvSpPr>
          <p:cNvPr id="1284" name="17x expansion in sequences classified"/>
          <p:cNvSpPr txBox="1"/>
          <p:nvPr/>
        </p:nvSpPr>
        <p:spPr>
          <a:xfrm>
            <a:off x="6086874" y="1285941"/>
            <a:ext cx="1221025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900">
                <a:latin typeface="Product Sans"/>
                <a:ea typeface="Product Sans"/>
                <a:cs typeface="Product Sans"/>
                <a:sym typeface="Product Sans"/>
              </a:defRPr>
            </a:lvl1pPr>
          </a:lstStyle>
          <a:p>
            <a:pPr/>
            <a:r>
              <a:t>17x expansion in sequences classified</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6" name="Enzyme Classification"/>
          <p:cNvSpPr txBox="1"/>
          <p:nvPr>
            <p:ph type="title"/>
          </p:nvPr>
        </p:nvSpPr>
        <p:spPr>
          <a:prstGeom prst="rect">
            <a:avLst/>
          </a:prstGeom>
        </p:spPr>
        <p:txBody>
          <a:bodyPr/>
          <a:lstStyle>
            <a:lvl1pPr>
              <a:defRPr>
                <a:latin typeface="Product Sans"/>
                <a:ea typeface="Product Sans"/>
                <a:cs typeface="Product Sans"/>
                <a:sym typeface="Product Sans"/>
              </a:defRPr>
            </a:lvl1pPr>
          </a:lstStyle>
          <a:p>
            <a:pPr/>
            <a:r>
              <a:t>Enzyme Classification</a:t>
            </a:r>
          </a:p>
        </p:txBody>
      </p:sp>
      <p:sp>
        <p:nvSpPr>
          <p:cNvPr id="1287" name="3."/>
          <p:cNvSpPr txBox="1"/>
          <p:nvPr/>
        </p:nvSpPr>
        <p:spPr>
          <a:xfrm>
            <a:off x="3569385" y="3725333"/>
            <a:ext cx="1309689"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500">
                <a:latin typeface="Product Sans"/>
                <a:ea typeface="Product Sans"/>
                <a:cs typeface="Product Sans"/>
                <a:sym typeface="Product Sans"/>
              </a:defRPr>
            </a:lvl1pPr>
          </a:lstStyle>
          <a:p>
            <a:pPr/>
            <a:r>
              <a:t>3.</a:t>
            </a:r>
          </a:p>
        </p:txBody>
      </p:sp>
      <p:sp>
        <p:nvSpPr>
          <p:cNvPr id="1288" name="General type of reaction"/>
          <p:cNvSpPr txBox="1"/>
          <p:nvPr/>
        </p:nvSpPr>
        <p:spPr>
          <a:xfrm>
            <a:off x="12258319" y="5780616"/>
            <a:ext cx="5348137"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3900">
                <a:latin typeface="Product Sans"/>
                <a:ea typeface="Product Sans"/>
                <a:cs typeface="Product Sans"/>
                <a:sym typeface="Product Sans"/>
              </a:defRPr>
            </a:lvl1pPr>
          </a:lstStyle>
          <a:p>
            <a:pPr/>
            <a:r>
              <a:t>General type of reaction</a:t>
            </a:r>
          </a:p>
        </p:txBody>
      </p:sp>
      <p:sp>
        <p:nvSpPr>
          <p:cNvPr id="1289" name="Enzyme sub-class"/>
          <p:cNvSpPr txBox="1"/>
          <p:nvPr/>
        </p:nvSpPr>
        <p:spPr>
          <a:xfrm>
            <a:off x="12262090" y="7473949"/>
            <a:ext cx="3968230"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3900">
                <a:latin typeface="Product Sans"/>
                <a:ea typeface="Product Sans"/>
                <a:cs typeface="Product Sans"/>
                <a:sym typeface="Product Sans"/>
              </a:defRPr>
            </a:lvl1pPr>
          </a:lstStyle>
          <a:p>
            <a:pPr/>
            <a:r>
              <a:t>Enzyme sub-class</a:t>
            </a:r>
          </a:p>
        </p:txBody>
      </p:sp>
      <p:sp>
        <p:nvSpPr>
          <p:cNvPr id="1290" name="Enzyme sub-sub class"/>
          <p:cNvSpPr txBox="1"/>
          <p:nvPr/>
        </p:nvSpPr>
        <p:spPr>
          <a:xfrm>
            <a:off x="12258319" y="9167283"/>
            <a:ext cx="4856304"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3900">
                <a:latin typeface="Product Sans"/>
                <a:ea typeface="Product Sans"/>
                <a:cs typeface="Product Sans"/>
                <a:sym typeface="Product Sans"/>
              </a:defRPr>
            </a:lvl1pPr>
          </a:lstStyle>
          <a:p>
            <a:pPr/>
            <a:r>
              <a:t>Enzyme sub-sub class</a:t>
            </a:r>
          </a:p>
        </p:txBody>
      </p:sp>
      <p:sp>
        <p:nvSpPr>
          <p:cNvPr id="1291" name="Substrate specificity"/>
          <p:cNvSpPr txBox="1"/>
          <p:nvPr/>
        </p:nvSpPr>
        <p:spPr>
          <a:xfrm>
            <a:off x="12258319" y="11068306"/>
            <a:ext cx="4513061"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3900">
                <a:latin typeface="Product Sans"/>
                <a:ea typeface="Product Sans"/>
                <a:cs typeface="Product Sans"/>
                <a:sym typeface="Product Sans"/>
              </a:defRPr>
            </a:lvl1pPr>
          </a:lstStyle>
          <a:p>
            <a:pPr/>
            <a:r>
              <a:t>Substrate specificity</a:t>
            </a:r>
          </a:p>
        </p:txBody>
      </p:sp>
      <p:sp>
        <p:nvSpPr>
          <p:cNvPr id="1292" name="1."/>
          <p:cNvSpPr txBox="1"/>
          <p:nvPr/>
        </p:nvSpPr>
        <p:spPr>
          <a:xfrm>
            <a:off x="4886878" y="3725333"/>
            <a:ext cx="1092201"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500">
                <a:latin typeface="Product Sans"/>
                <a:ea typeface="Product Sans"/>
                <a:cs typeface="Product Sans"/>
                <a:sym typeface="Product Sans"/>
              </a:defRPr>
            </a:lvl1pPr>
          </a:lstStyle>
          <a:p>
            <a:pPr/>
            <a:r>
              <a:t>1.</a:t>
            </a:r>
          </a:p>
        </p:txBody>
      </p:sp>
      <p:sp>
        <p:nvSpPr>
          <p:cNvPr id="1293" name="21."/>
          <p:cNvSpPr txBox="1"/>
          <p:nvPr/>
        </p:nvSpPr>
        <p:spPr>
          <a:xfrm>
            <a:off x="5936083" y="3725333"/>
            <a:ext cx="1901826"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500">
                <a:latin typeface="Product Sans"/>
                <a:ea typeface="Product Sans"/>
                <a:cs typeface="Product Sans"/>
                <a:sym typeface="Product Sans"/>
              </a:defRPr>
            </a:lvl1pPr>
          </a:lstStyle>
          <a:p>
            <a:pPr/>
            <a:r>
              <a:t>21.</a:t>
            </a:r>
          </a:p>
        </p:txBody>
      </p:sp>
      <p:sp>
        <p:nvSpPr>
          <p:cNvPr id="1294" name="4"/>
          <p:cNvSpPr txBox="1"/>
          <p:nvPr/>
        </p:nvSpPr>
        <p:spPr>
          <a:xfrm>
            <a:off x="7845052" y="3725333"/>
            <a:ext cx="1049338"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500">
                <a:latin typeface="Product Sans"/>
                <a:ea typeface="Product Sans"/>
                <a:cs typeface="Product Sans"/>
                <a:sym typeface="Product Sans"/>
              </a:defRPr>
            </a:lvl1pPr>
          </a:lstStyle>
          <a:p>
            <a:pPr/>
            <a:r>
              <a:t>4</a:t>
            </a:r>
          </a:p>
        </p:txBody>
      </p:sp>
      <p:cxnSp>
        <p:nvCxnSpPr>
          <p:cNvPr id="1295" name="Connection Line"/>
          <p:cNvCxnSpPr>
            <a:stCxn id="1287" idx="0"/>
            <a:endCxn id="1288" idx="0"/>
          </p:cNvCxnSpPr>
          <p:nvPr/>
        </p:nvCxnSpPr>
        <p:spPr>
          <a:xfrm flipH="1" rot="16200000">
            <a:off x="8883650" y="82550"/>
            <a:ext cx="1397000" cy="10706100"/>
          </a:xfrm>
          <a:prstGeom prst="bentConnector2">
            <a:avLst/>
          </a:prstGeom>
          <a:ln w="38100">
            <a:solidFill>
              <a:srgbClr val="000000"/>
            </a:solidFill>
            <a:miter lim="400000"/>
            <a:headEnd type="triangle"/>
          </a:ln>
        </p:spPr>
      </p:cxnSp>
      <p:cxnSp>
        <p:nvCxnSpPr>
          <p:cNvPr id="1296" name="Connection Line"/>
          <p:cNvCxnSpPr>
            <a:stCxn id="1292" idx="0"/>
            <a:endCxn id="1289" idx="0"/>
          </p:cNvCxnSpPr>
          <p:nvPr/>
        </p:nvCxnSpPr>
        <p:spPr>
          <a:xfrm flipH="1" rot="16200000">
            <a:off x="8299450" y="1873250"/>
            <a:ext cx="3086100" cy="8813800"/>
          </a:xfrm>
          <a:prstGeom prst="bentConnector2">
            <a:avLst/>
          </a:prstGeom>
          <a:ln w="38100">
            <a:solidFill>
              <a:srgbClr val="000000"/>
            </a:solidFill>
            <a:miter lim="400000"/>
            <a:headEnd type="triangle"/>
          </a:ln>
        </p:spPr>
      </p:cxnSp>
      <p:cxnSp>
        <p:nvCxnSpPr>
          <p:cNvPr id="1297" name="Connection Line"/>
          <p:cNvCxnSpPr>
            <a:stCxn id="1293" idx="0"/>
            <a:endCxn id="1290" idx="0"/>
          </p:cNvCxnSpPr>
          <p:nvPr/>
        </p:nvCxnSpPr>
        <p:spPr>
          <a:xfrm flipH="1" rot="16200000">
            <a:off x="8394700" y="3225800"/>
            <a:ext cx="4775200" cy="7797800"/>
          </a:xfrm>
          <a:prstGeom prst="bentConnector2">
            <a:avLst/>
          </a:prstGeom>
          <a:ln w="38100">
            <a:solidFill>
              <a:srgbClr val="000000"/>
            </a:solidFill>
            <a:miter lim="400000"/>
            <a:headEnd type="triangle"/>
          </a:ln>
        </p:spPr>
      </p:cxnSp>
      <p:cxnSp>
        <p:nvCxnSpPr>
          <p:cNvPr id="1298" name="Connection Line"/>
          <p:cNvCxnSpPr>
            <a:stCxn id="1294" idx="0"/>
            <a:endCxn id="1291" idx="0"/>
          </p:cNvCxnSpPr>
          <p:nvPr/>
        </p:nvCxnSpPr>
        <p:spPr>
          <a:xfrm flipH="1" rot="16200000">
            <a:off x="8102600" y="5003800"/>
            <a:ext cx="6680200" cy="6146800"/>
          </a:xfrm>
          <a:prstGeom prst="bentConnector2">
            <a:avLst/>
          </a:prstGeom>
          <a:ln w="38100">
            <a:solidFill>
              <a:srgbClr val="000000"/>
            </a:solidFill>
            <a:miter lim="400000"/>
            <a:headEnd type="triangle"/>
          </a:ln>
        </p:spPr>
      </p:cxnSp>
      <p:cxnSp>
        <p:nvCxnSpPr>
          <p:cNvPr id="1299" name="Connection Line"/>
          <p:cNvCxnSpPr>
            <a:stCxn id="1288" idx="0"/>
            <a:endCxn id="1290" idx="0"/>
          </p:cNvCxnSpPr>
          <p:nvPr/>
        </p:nvCxnSpPr>
        <p:spPr>
          <a:xfrm flipH="1">
            <a:off x="14681200" y="6134100"/>
            <a:ext cx="254000" cy="3378200"/>
          </a:xfrm>
          <a:prstGeom prst="bentConnector3">
            <a:avLst>
              <a:gd name="adj1" fmla="val -1550000"/>
            </a:avLst>
          </a:prstGeom>
          <a:ln w="114300">
            <a:solidFill>
              <a:srgbClr val="000000"/>
            </a:solidFill>
            <a:miter lim="400000"/>
          </a:ln>
        </p:spPr>
      </p:cxnSp>
      <p:sp>
        <p:nvSpPr>
          <p:cNvPr id="1300" name="EC3"/>
          <p:cNvSpPr txBox="1"/>
          <p:nvPr/>
        </p:nvSpPr>
        <p:spPr>
          <a:xfrm>
            <a:off x="17243052" y="7372350"/>
            <a:ext cx="1291134"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latin typeface="Product Sans"/>
                <a:ea typeface="Product Sans"/>
                <a:cs typeface="Product Sans"/>
                <a:sym typeface="Product Sans"/>
              </a:defRPr>
            </a:lvl1pPr>
          </a:lstStyle>
          <a:p>
            <a:pPr/>
            <a:r>
              <a:t>EC3</a:t>
            </a:r>
          </a:p>
        </p:txBody>
      </p:sp>
      <p:cxnSp>
        <p:nvCxnSpPr>
          <p:cNvPr id="1301" name="Connection Line"/>
          <p:cNvCxnSpPr>
            <a:stCxn id="1288" idx="0"/>
            <a:endCxn id="1291" idx="0"/>
          </p:cNvCxnSpPr>
          <p:nvPr/>
        </p:nvCxnSpPr>
        <p:spPr>
          <a:xfrm flipH="1">
            <a:off x="14516100" y="6134100"/>
            <a:ext cx="419100" cy="5283200"/>
          </a:xfrm>
          <a:prstGeom prst="bentConnector3">
            <a:avLst>
              <a:gd name="adj1" fmla="val -1387878"/>
            </a:avLst>
          </a:prstGeom>
          <a:ln w="114300">
            <a:solidFill>
              <a:srgbClr val="000000"/>
            </a:solidFill>
            <a:miter lim="400000"/>
          </a:ln>
        </p:spPr>
      </p:cxnSp>
      <p:sp>
        <p:nvSpPr>
          <p:cNvPr id="1302" name="EC4"/>
          <p:cNvSpPr txBox="1"/>
          <p:nvPr/>
        </p:nvSpPr>
        <p:spPr>
          <a:xfrm>
            <a:off x="19215785" y="8354483"/>
            <a:ext cx="1329437"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latin typeface="Product Sans"/>
                <a:ea typeface="Product Sans"/>
                <a:cs typeface="Product Sans"/>
                <a:sym typeface="Product Sans"/>
              </a:defRPr>
            </a:lvl1pPr>
          </a:lstStyle>
          <a:p>
            <a:pPr/>
            <a:r>
              <a:t>EC4</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304" name="Proportion of FunFams with 1 or more EC 3"/>
          <p:cNvGraphicFramePr/>
          <p:nvPr/>
        </p:nvGraphicFramePr>
        <p:xfrm>
          <a:off x="2857796" y="205585"/>
          <a:ext cx="17892999" cy="12739641"/>
        </p:xfrm>
        <a:graphic xmlns:a="http://schemas.openxmlformats.org/drawingml/2006/main">
          <a:graphicData uri="http://schemas.openxmlformats.org/drawingml/2006/chart">
            <c:chart xmlns:c="http://schemas.openxmlformats.org/drawingml/2006/chart" r:id="rId2"/>
          </a:graphicData>
        </a:graphic>
      </p:graphicFrame>
      <p:sp>
        <p:nvSpPr>
          <p:cNvPr id="1305" name="Comparable accuracy for chemistry"/>
          <p:cNvSpPr txBox="1"/>
          <p:nvPr/>
        </p:nvSpPr>
        <p:spPr>
          <a:xfrm>
            <a:off x="7009334" y="12904978"/>
            <a:ext cx="958992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Comparable accuracy for chemistry</a:t>
            </a:r>
          </a:p>
        </p:txBody>
      </p:sp>
      <p:sp>
        <p:nvSpPr>
          <p:cNvPr id="1306" name="1EC"/>
          <p:cNvSpPr txBox="1"/>
          <p:nvPr/>
        </p:nvSpPr>
        <p:spPr>
          <a:xfrm>
            <a:off x="5660585" y="8805745"/>
            <a:ext cx="1625690" cy="10316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solidFill>
                  <a:srgbClr val="FFFFFF"/>
                </a:solidFill>
              </a:defRPr>
            </a:lvl1pPr>
          </a:lstStyle>
          <a:p>
            <a:pPr/>
            <a:r>
              <a:t>1EC</a:t>
            </a:r>
          </a:p>
        </p:txBody>
      </p:sp>
      <p:sp>
        <p:nvSpPr>
          <p:cNvPr id="1307" name="2 EC"/>
          <p:cNvSpPr txBox="1"/>
          <p:nvPr/>
        </p:nvSpPr>
        <p:spPr>
          <a:xfrm>
            <a:off x="17590530" y="8805745"/>
            <a:ext cx="1848118" cy="10316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lvl1pPr>
          </a:lstStyle>
          <a:p>
            <a:pPr/>
            <a:r>
              <a:t>2 EC</a:t>
            </a:r>
          </a:p>
        </p:txBody>
      </p:sp>
      <p:sp>
        <p:nvSpPr>
          <p:cNvPr id="1308" name="1EC"/>
          <p:cNvSpPr txBox="1"/>
          <p:nvPr/>
        </p:nvSpPr>
        <p:spPr>
          <a:xfrm>
            <a:off x="13926838" y="8805745"/>
            <a:ext cx="1625690" cy="10316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solidFill>
                  <a:srgbClr val="FFFFFF"/>
                </a:solidFill>
              </a:defRPr>
            </a:lvl1pPr>
          </a:lstStyle>
          <a:p>
            <a:pPr/>
            <a:r>
              <a:t>1EC</a:t>
            </a:r>
          </a:p>
        </p:txBody>
      </p:sp>
      <p:sp>
        <p:nvSpPr>
          <p:cNvPr id="1309" name="2 EC"/>
          <p:cNvSpPr txBox="1"/>
          <p:nvPr/>
        </p:nvSpPr>
        <p:spPr>
          <a:xfrm>
            <a:off x="9349138" y="8805745"/>
            <a:ext cx="1848118" cy="10316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lvl1pPr>
          </a:lstStyle>
          <a:p>
            <a:pPr/>
            <a:r>
              <a:t>2 EC</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311" name="EC 4"/>
          <p:cNvGraphicFramePr/>
          <p:nvPr/>
        </p:nvGraphicFramePr>
        <p:xfrm>
          <a:off x="2474526" y="370685"/>
          <a:ext cx="17985942" cy="12907604"/>
        </p:xfrm>
        <a:graphic xmlns:a="http://schemas.openxmlformats.org/drawingml/2006/main">
          <a:graphicData uri="http://schemas.openxmlformats.org/drawingml/2006/chart">
            <c:chart xmlns:c="http://schemas.openxmlformats.org/drawingml/2006/chart" r:id="rId3"/>
          </a:graphicData>
        </a:graphic>
      </p:graphicFrame>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5" name="shutterstock_1074166649-scaled.jpg" descr="shutterstock_1074166649-scaled.jpg"/>
          <p:cNvPicPr>
            <a:picLocks noChangeAspect="1"/>
          </p:cNvPicPr>
          <p:nvPr/>
        </p:nvPicPr>
        <p:blipFill>
          <a:blip r:embed="rId3">
            <a:extLst/>
          </a:blip>
          <a:stretch>
            <a:fillRect/>
          </a:stretch>
        </p:blipFill>
        <p:spPr>
          <a:xfrm>
            <a:off x="-818392" y="-1930579"/>
            <a:ext cx="25352934" cy="16905256"/>
          </a:xfrm>
          <a:prstGeom prst="rect">
            <a:avLst/>
          </a:prstGeom>
          <a:ln w="12700">
            <a:miter lim="400000"/>
          </a:ln>
        </p:spPr>
      </p:pic>
      <p:sp>
        <p:nvSpPr>
          <p:cNvPr id="1316" name="PET hydrolases"/>
          <p:cNvSpPr txBox="1"/>
          <p:nvPr/>
        </p:nvSpPr>
        <p:spPr>
          <a:xfrm>
            <a:off x="1085951" y="685799"/>
            <a:ext cx="40767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latin typeface="Product Sans"/>
                <a:ea typeface="Product Sans"/>
                <a:cs typeface="Product Sans"/>
                <a:sym typeface="Product Sans"/>
              </a:defRPr>
            </a:lvl1pPr>
          </a:lstStyle>
          <a:p>
            <a:pPr/>
            <a:r>
              <a:t>PET hydrolases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0" name="PET hydrolases"/>
          <p:cNvSpPr txBox="1"/>
          <p:nvPr/>
        </p:nvSpPr>
        <p:spPr>
          <a:xfrm>
            <a:off x="1085951" y="685799"/>
            <a:ext cx="40767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PET hydrolases</a:t>
            </a:r>
          </a:p>
        </p:txBody>
      </p:sp>
      <p:sp>
        <p:nvSpPr>
          <p:cNvPr id="1321" name="Han, Xu; Liu, Weidong et al. (2017-12-13). &quot;Structural insight into catalytic mechanism of PET hydrolase&quot;. Nature Communications. 8"/>
          <p:cNvSpPr txBox="1"/>
          <p:nvPr/>
        </p:nvSpPr>
        <p:spPr>
          <a:xfrm>
            <a:off x="5560916" y="6827201"/>
            <a:ext cx="8638033" cy="29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i="1" sz="1200">
                <a:latin typeface="Product Sans"/>
                <a:ea typeface="Product Sans"/>
                <a:cs typeface="Product Sans"/>
                <a:sym typeface="Product Sans"/>
              </a:defRPr>
            </a:lvl1pPr>
          </a:lstStyle>
          <a:p>
            <a:pPr>
              <a:defRPr u="sng">
                <a:solidFill>
                  <a:srgbClr val="0000EE"/>
                </a:solidFill>
              </a:defRPr>
            </a:pPr>
            <a:r>
              <a:rPr u="none">
                <a:solidFill>
                  <a:srgbClr val="000000"/>
                </a:solidFill>
              </a:rPr>
              <a:t>Han, Xu; Liu, Weidong et al. (2017-12-13). "Structural insight into catalytic mechanism of PET hydrolase". Nature Communications. 8</a:t>
            </a:r>
          </a:p>
        </p:txBody>
      </p:sp>
      <p:sp>
        <p:nvSpPr>
          <p:cNvPr id="1322" name="Arrow"/>
          <p:cNvSpPr/>
          <p:nvPr/>
        </p:nvSpPr>
        <p:spPr>
          <a:xfrm>
            <a:off x="14392823" y="3391473"/>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1323" name="rNWDssVEYivuBKE4hwAHm7oDhZIelzT6Ue3yBDoraKdqF3C2RBgmlts2i6S46MIgmRQcgJAaIvXcSIf-sEHVmOB5dVOhjDYHuhgngckhYzoXn81kbcmzY4J1BNuPLwmOJXRbKt0Ap57BcVxOlD3HK8KyDK1zmICW3nU.jpg" descr="rNWDssVEYivuBKE4hwAHm7oDhZIelzT6Ue3yBDoraKdqF3C2RBgmlts2i6S46MIgmRQcgJAaIvXcSIf-sEHVmOB5dVOhjDYHuhgngckhYzoXn81kbcmzY4J1BNuPLwmOJXRbKt0Ap57BcVxOlD3HK8KyDK1zmICW3nU.jpg"/>
          <p:cNvPicPr>
            <a:picLocks noChangeAspect="1"/>
          </p:cNvPicPr>
          <p:nvPr/>
        </p:nvPicPr>
        <p:blipFill>
          <a:blip r:embed="rId2">
            <a:extLst/>
          </a:blip>
          <a:stretch>
            <a:fillRect/>
          </a:stretch>
        </p:blipFill>
        <p:spPr>
          <a:xfrm>
            <a:off x="16602612" y="1397000"/>
            <a:ext cx="6502401" cy="4902200"/>
          </a:xfrm>
          <a:prstGeom prst="rect">
            <a:avLst/>
          </a:prstGeom>
          <a:ln w="12700">
            <a:miter lim="400000"/>
          </a:ln>
        </p:spPr>
      </p:pic>
      <p:pic>
        <p:nvPicPr>
          <p:cNvPr id="1324" name="PETase_5XH3_with_HEMT-cartoon.png" descr="PETase_5XH3_with_HEMT-cartoon.png"/>
          <p:cNvPicPr>
            <a:picLocks noChangeAspect="1"/>
          </p:cNvPicPr>
          <p:nvPr/>
        </p:nvPicPr>
        <p:blipFill>
          <a:blip r:embed="rId3">
            <a:extLst/>
          </a:blip>
          <a:stretch>
            <a:fillRect/>
          </a:stretch>
        </p:blipFill>
        <p:spPr>
          <a:xfrm>
            <a:off x="8955939" y="1805576"/>
            <a:ext cx="4872754" cy="4441796"/>
          </a:xfrm>
          <a:prstGeom prst="rect">
            <a:avLst/>
          </a:prstGeom>
          <a:ln w="12700">
            <a:miter lim="400000"/>
          </a:ln>
        </p:spPr>
      </p:pic>
      <p:pic>
        <p:nvPicPr>
          <p:cNvPr id="1325" name="shutterstock_1074166649-scaled.jpg" descr="shutterstock_1074166649-scaled.jpg"/>
          <p:cNvPicPr>
            <a:picLocks noChangeAspect="1"/>
          </p:cNvPicPr>
          <p:nvPr/>
        </p:nvPicPr>
        <p:blipFill>
          <a:blip r:embed="rId4">
            <a:extLst/>
          </a:blip>
          <a:stretch>
            <a:fillRect/>
          </a:stretch>
        </p:blipFill>
        <p:spPr>
          <a:xfrm>
            <a:off x="271938" y="1805576"/>
            <a:ext cx="6661395" cy="4441796"/>
          </a:xfrm>
          <a:prstGeom prst="rect">
            <a:avLst/>
          </a:prstGeom>
          <a:ln w="12700">
            <a:miter lim="400000"/>
          </a:ln>
        </p:spPr>
      </p:pic>
      <p:sp>
        <p:nvSpPr>
          <p:cNvPr id="1326" name="Arrow"/>
          <p:cNvSpPr/>
          <p:nvPr/>
        </p:nvSpPr>
        <p:spPr>
          <a:xfrm>
            <a:off x="7121807" y="3391473"/>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27" name="Can we find better PETases (i.e. new FunFams) in the metagenomes?"/>
          <p:cNvSpPr txBox="1"/>
          <p:nvPr/>
        </p:nvSpPr>
        <p:spPr>
          <a:xfrm>
            <a:off x="1907092" y="9710887"/>
            <a:ext cx="18970448"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Can we find better PETases (i.e. new FunFams) in the metagenomes?</a:t>
            </a:r>
          </a:p>
        </p:txBody>
      </p:sp>
      <p:sp>
        <p:nvSpPr>
          <p:cNvPr id="1328" name="Goal: Identify novel, more efficient PET hydrolases"/>
          <p:cNvSpPr txBox="1"/>
          <p:nvPr/>
        </p:nvSpPr>
        <p:spPr>
          <a:xfrm>
            <a:off x="5297576" y="8277231"/>
            <a:ext cx="13788848"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Goal: Identify novel, more efficient PET hydrolases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8" grpId="1"/>
      <p:bldP build="whole" bldLvl="1" animBg="1" rev="0" advAuto="0" spid="1327"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0" name="biome_funfam_sequence_counts_scatter.pdf" descr="biome_funfam_sequence_counts_scatter.pdf"/>
          <p:cNvPicPr>
            <a:picLocks noChangeAspect="1"/>
          </p:cNvPicPr>
          <p:nvPr/>
        </p:nvPicPr>
        <p:blipFill>
          <a:blip r:embed="rId2">
            <a:extLst/>
          </a:blip>
          <a:stretch>
            <a:fillRect/>
          </a:stretch>
        </p:blipFill>
        <p:spPr>
          <a:xfrm>
            <a:off x="2827082" y="-196494"/>
            <a:ext cx="18729836" cy="14108988"/>
          </a:xfrm>
          <a:prstGeom prst="rect">
            <a:avLst/>
          </a:prstGeom>
          <a:ln w="12700">
            <a:miter lim="400000"/>
          </a:ln>
        </p:spPr>
      </p:pic>
      <p:sp>
        <p:nvSpPr>
          <p:cNvPr id="1331" name="Alpha/Beta Hydrolases"/>
          <p:cNvSpPr/>
          <p:nvPr/>
        </p:nvSpPr>
        <p:spPr>
          <a:xfrm rot="16200000">
            <a:off x="605750" y="8253876"/>
            <a:ext cx="7168158" cy="1983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5300"/>
            </a:lvl1pPr>
          </a:lstStyle>
          <a:p>
            <a:pPr/>
            <a:r>
              <a:t>Alpha/Beta Hydrolases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image (1).png" descr="image (1).png"/>
          <p:cNvPicPr>
            <a:picLocks noChangeAspect="1"/>
          </p:cNvPicPr>
          <p:nvPr/>
        </p:nvPicPr>
        <p:blipFill>
          <a:blip r:embed="rId3">
            <a:extLst/>
          </a:blip>
          <a:stretch>
            <a:fillRect/>
          </a:stretch>
        </p:blipFill>
        <p:spPr>
          <a:xfrm>
            <a:off x="784483" y="1930400"/>
            <a:ext cx="23052101" cy="13716000"/>
          </a:xfrm>
          <a:prstGeom prst="rect">
            <a:avLst/>
          </a:prstGeom>
          <a:ln w="12700">
            <a:miter lim="400000"/>
          </a:ln>
        </p:spPr>
      </p:pic>
      <p:sp>
        <p:nvSpPr>
          <p:cNvPr id="189" name="C"/>
          <p:cNvSpPr/>
          <p:nvPr/>
        </p:nvSpPr>
        <p:spPr>
          <a:xfrm>
            <a:off x="2911154" y="6217186"/>
            <a:ext cx="1281628" cy="1281628"/>
          </a:xfrm>
          <a:prstGeom prst="roundRect">
            <a:avLst>
              <a:gd name="adj" fmla="val 15000"/>
            </a:avLst>
          </a:prstGeom>
          <a:solidFill>
            <a:srgbClr val="BC494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sz="7000">
                <a:solidFill>
                  <a:srgbClr val="FFFFFF"/>
                </a:solidFill>
                <a:latin typeface="Product Sans"/>
                <a:ea typeface="Product Sans"/>
                <a:cs typeface="Product Sans"/>
                <a:sym typeface="Product Sans"/>
              </a:defRPr>
            </a:lvl1pPr>
          </a:lstStyle>
          <a:p>
            <a:pPr/>
            <a:r>
              <a:t>C</a:t>
            </a:r>
          </a:p>
        </p:txBody>
      </p:sp>
      <p:sp>
        <p:nvSpPr>
          <p:cNvPr id="190" name="A"/>
          <p:cNvSpPr/>
          <p:nvPr/>
        </p:nvSpPr>
        <p:spPr>
          <a:xfrm>
            <a:off x="4372212" y="6217186"/>
            <a:ext cx="1281629" cy="1281628"/>
          </a:xfrm>
          <a:prstGeom prst="roundRect">
            <a:avLst>
              <a:gd name="adj" fmla="val 15000"/>
            </a:avLst>
          </a:prstGeom>
          <a:solidFill>
            <a:srgbClr val="41894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sz="7000">
                <a:solidFill>
                  <a:srgbClr val="FFFFFF"/>
                </a:solidFill>
                <a:latin typeface="Product Sans"/>
                <a:ea typeface="Product Sans"/>
                <a:cs typeface="Product Sans"/>
                <a:sym typeface="Product Sans"/>
              </a:defRPr>
            </a:lvl1pPr>
          </a:lstStyle>
          <a:p>
            <a:pPr/>
            <a:r>
              <a:t>A</a:t>
            </a:r>
          </a:p>
        </p:txBody>
      </p:sp>
      <p:sp>
        <p:nvSpPr>
          <p:cNvPr id="191" name="T"/>
          <p:cNvSpPr/>
          <p:nvPr/>
        </p:nvSpPr>
        <p:spPr>
          <a:xfrm>
            <a:off x="5833270" y="6217186"/>
            <a:ext cx="1281629" cy="1281628"/>
          </a:xfrm>
          <a:prstGeom prst="roundRect">
            <a:avLst>
              <a:gd name="adj" fmla="val 15000"/>
            </a:avLst>
          </a:prstGeom>
          <a:solidFill>
            <a:srgbClr val="2A87B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sz="7000">
                <a:solidFill>
                  <a:srgbClr val="FFFFFF"/>
                </a:solidFill>
                <a:latin typeface="Product Sans"/>
                <a:ea typeface="Product Sans"/>
                <a:cs typeface="Product Sans"/>
                <a:sym typeface="Product Sans"/>
              </a:defRPr>
            </a:lvl1pPr>
          </a:lstStyle>
          <a:p>
            <a:pPr/>
            <a:r>
              <a:t>T</a:t>
            </a:r>
          </a:p>
        </p:txBody>
      </p:sp>
      <p:sp>
        <p:nvSpPr>
          <p:cNvPr id="192" name="H"/>
          <p:cNvSpPr/>
          <p:nvPr/>
        </p:nvSpPr>
        <p:spPr>
          <a:xfrm>
            <a:off x="7294328" y="6217186"/>
            <a:ext cx="1281629" cy="1281628"/>
          </a:xfrm>
          <a:prstGeom prst="roundRect">
            <a:avLst>
              <a:gd name="adj" fmla="val 15000"/>
            </a:avLst>
          </a:prstGeom>
          <a:solidFill>
            <a:srgbClr val="FB94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sz="7000">
                <a:solidFill>
                  <a:srgbClr val="FFFFFF"/>
                </a:solidFill>
                <a:latin typeface="Product Sans"/>
                <a:ea typeface="Product Sans"/>
                <a:cs typeface="Product Sans"/>
                <a:sym typeface="Product Sans"/>
              </a:defRPr>
            </a:lvl1pPr>
          </a:lstStyle>
          <a:p>
            <a:pPr/>
            <a:r>
              <a:t>H</a:t>
            </a:r>
          </a:p>
        </p:txBody>
      </p:sp>
      <p:sp>
        <p:nvSpPr>
          <p:cNvPr id="193" name="Evolutionary families of protein domains"/>
          <p:cNvSpPr txBox="1"/>
          <p:nvPr/>
        </p:nvSpPr>
        <p:spPr>
          <a:xfrm>
            <a:off x="1155341" y="10500851"/>
            <a:ext cx="1097615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Evolutionary families of protein domains</a:t>
            </a:r>
          </a:p>
        </p:txBody>
      </p:sp>
      <p:sp>
        <p:nvSpPr>
          <p:cNvPr id="194" name="Pruning the protein jungle"/>
          <p:cNvSpPr txBox="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0"/>
              </a:spcBef>
              <a:defRPr b="1" spc="-119" sz="6000"/>
            </a:lvl1pPr>
          </a:lstStyle>
          <a:p>
            <a:pPr/>
            <a:r>
              <a:t>Pruning the protein jungle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3" name="funfam_membership_bar_normalised_petase.pdf" descr="funfam_membership_bar_normalised_petase.pdf"/>
          <p:cNvPicPr>
            <a:picLocks noChangeAspect="1"/>
          </p:cNvPicPr>
          <p:nvPr/>
        </p:nvPicPr>
        <p:blipFill>
          <a:blip r:embed="rId3">
            <a:extLst/>
          </a:blip>
          <a:stretch>
            <a:fillRect/>
          </a:stretch>
        </p:blipFill>
        <p:spPr>
          <a:xfrm>
            <a:off x="2681001" y="-306536"/>
            <a:ext cx="19021998" cy="14329072"/>
          </a:xfrm>
          <a:prstGeom prst="rect">
            <a:avLst/>
          </a:prstGeom>
          <a:ln w="12700">
            <a:miter lim="400000"/>
          </a:ln>
        </p:spPr>
      </p:pic>
      <p:sp>
        <p:nvSpPr>
          <p:cNvPr id="1334" name="Rectangle"/>
          <p:cNvSpPr/>
          <p:nvPr/>
        </p:nvSpPr>
        <p:spPr>
          <a:xfrm>
            <a:off x="8730019" y="712482"/>
            <a:ext cx="8721923" cy="1095330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5" name="Rectangle"/>
          <p:cNvSpPr/>
          <p:nvPr/>
        </p:nvSpPr>
        <p:spPr>
          <a:xfrm>
            <a:off x="8931133" y="11650730"/>
            <a:ext cx="9101781" cy="738338"/>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6" name="~2000 FunFams"/>
          <p:cNvSpPr txBox="1"/>
          <p:nvPr/>
        </p:nvSpPr>
        <p:spPr>
          <a:xfrm>
            <a:off x="17692098" y="4018276"/>
            <a:ext cx="453512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~2000 FunFams</a:t>
            </a:r>
          </a:p>
        </p:txBody>
      </p:sp>
      <p:sp>
        <p:nvSpPr>
          <p:cNvPr id="1337" name="Rectangle"/>
          <p:cNvSpPr/>
          <p:nvPr/>
        </p:nvSpPr>
        <p:spPr>
          <a:xfrm>
            <a:off x="3845260" y="11348339"/>
            <a:ext cx="9101780" cy="1160293"/>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8" name="Rectangle"/>
          <p:cNvSpPr/>
          <p:nvPr/>
        </p:nvSpPr>
        <p:spPr>
          <a:xfrm>
            <a:off x="3972260" y="11475339"/>
            <a:ext cx="9101780" cy="1160293"/>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b="1" sz="3200">
                <a:solidFill>
                  <a:srgbClr val="FFFFFF"/>
                </a:solidFill>
              </a:defRPr>
            </a:pPr>
          </a:p>
        </p:txBody>
      </p:sp>
      <p:sp>
        <p:nvSpPr>
          <p:cNvPr id="1339" name="Rectangle"/>
          <p:cNvSpPr/>
          <p:nvPr/>
        </p:nvSpPr>
        <p:spPr>
          <a:xfrm>
            <a:off x="6207838" y="12949486"/>
            <a:ext cx="9101780" cy="1160293"/>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40" name="Line"/>
          <p:cNvSpPr/>
          <p:nvPr/>
        </p:nvSpPr>
        <p:spPr>
          <a:xfrm>
            <a:off x="5152464" y="11588226"/>
            <a:ext cx="3579857" cy="1"/>
          </a:xfrm>
          <a:prstGeom prst="line">
            <a:avLst/>
          </a:prstGeom>
          <a:ln w="25400">
            <a:solidFill>
              <a:srgbClr val="000000"/>
            </a:solidFill>
            <a:miter lim="400000"/>
          </a:ln>
        </p:spPr>
        <p:txBody>
          <a:bodyPr lIns="50800" tIns="50800" rIns="50800" bIns="50800" anchor="ctr"/>
          <a:lstStyle/>
          <a:p>
            <a:pPr/>
          </a:p>
        </p:txBody>
      </p:sp>
      <p:sp>
        <p:nvSpPr>
          <p:cNvPr id="1341" name="Relative size by number of sequences"/>
          <p:cNvSpPr txBox="1"/>
          <p:nvPr/>
        </p:nvSpPr>
        <p:spPr>
          <a:xfrm>
            <a:off x="6975195" y="12232944"/>
            <a:ext cx="10433610"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Relative size by number of sequences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5" name="funfam_membership_bar_normalised_petase.pdf" descr="funfam_membership_bar_normalised_petase.pdf"/>
          <p:cNvPicPr>
            <a:picLocks noChangeAspect="1"/>
          </p:cNvPicPr>
          <p:nvPr/>
        </p:nvPicPr>
        <p:blipFill>
          <a:blip r:embed="rId3">
            <a:extLst/>
          </a:blip>
          <a:stretch>
            <a:fillRect/>
          </a:stretch>
        </p:blipFill>
        <p:spPr>
          <a:xfrm>
            <a:off x="2681001" y="-306536"/>
            <a:ext cx="19021998" cy="14329072"/>
          </a:xfrm>
          <a:prstGeom prst="rect">
            <a:avLst/>
          </a:prstGeom>
          <a:ln w="12700">
            <a:miter lim="400000"/>
          </a:ln>
        </p:spPr>
      </p:pic>
      <p:sp>
        <p:nvSpPr>
          <p:cNvPr id="1346" name="Rectangle"/>
          <p:cNvSpPr/>
          <p:nvPr/>
        </p:nvSpPr>
        <p:spPr>
          <a:xfrm>
            <a:off x="8931133" y="11650730"/>
            <a:ext cx="9101781" cy="738338"/>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47" name="~2000 FunFams"/>
          <p:cNvSpPr txBox="1"/>
          <p:nvPr/>
        </p:nvSpPr>
        <p:spPr>
          <a:xfrm>
            <a:off x="17692098" y="4018276"/>
            <a:ext cx="453512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~2000 FunFams</a:t>
            </a:r>
          </a:p>
        </p:txBody>
      </p:sp>
      <p:sp>
        <p:nvSpPr>
          <p:cNvPr id="1348" name="Rectangle"/>
          <p:cNvSpPr/>
          <p:nvPr/>
        </p:nvSpPr>
        <p:spPr>
          <a:xfrm>
            <a:off x="3845260" y="11348339"/>
            <a:ext cx="9101780" cy="1160293"/>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49" name="Rectangle"/>
          <p:cNvSpPr/>
          <p:nvPr/>
        </p:nvSpPr>
        <p:spPr>
          <a:xfrm>
            <a:off x="4826867" y="11008080"/>
            <a:ext cx="13328261" cy="1160294"/>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b="1" sz="3200">
                <a:solidFill>
                  <a:srgbClr val="FFFFFF"/>
                </a:solidFill>
              </a:defRPr>
            </a:pPr>
          </a:p>
        </p:txBody>
      </p:sp>
      <p:sp>
        <p:nvSpPr>
          <p:cNvPr id="1350" name="Rectangle"/>
          <p:cNvSpPr/>
          <p:nvPr/>
        </p:nvSpPr>
        <p:spPr>
          <a:xfrm>
            <a:off x="6207838" y="12949486"/>
            <a:ext cx="9101780" cy="1160293"/>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51" name="Line"/>
          <p:cNvSpPr/>
          <p:nvPr/>
        </p:nvSpPr>
        <p:spPr>
          <a:xfrm>
            <a:off x="5152464" y="11588226"/>
            <a:ext cx="12029473" cy="1"/>
          </a:xfrm>
          <a:prstGeom prst="line">
            <a:avLst/>
          </a:prstGeom>
          <a:ln w="25400">
            <a:solidFill>
              <a:srgbClr val="000000"/>
            </a:solidFill>
            <a:miter lim="400000"/>
          </a:ln>
        </p:spPr>
        <p:txBody>
          <a:bodyPr lIns="50800" tIns="50800" rIns="50800" bIns="50800" anchor="ctr"/>
          <a:lstStyle/>
          <a:p>
            <a:pPr/>
          </a:p>
        </p:txBody>
      </p:sp>
      <p:sp>
        <p:nvSpPr>
          <p:cNvPr id="1352" name="Relative size by number of sequences"/>
          <p:cNvSpPr txBox="1"/>
          <p:nvPr/>
        </p:nvSpPr>
        <p:spPr>
          <a:xfrm>
            <a:off x="6975195" y="12232944"/>
            <a:ext cx="10433610"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Relative size by number of sequences</a:t>
            </a:r>
          </a:p>
        </p:txBody>
      </p:sp>
      <p:sp>
        <p:nvSpPr>
          <p:cNvPr id="1353" name="Arrow"/>
          <p:cNvSpPr/>
          <p:nvPr/>
        </p:nvSpPr>
        <p:spPr>
          <a:xfrm>
            <a:off x="4787192" y="990697"/>
            <a:ext cx="177838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7" name="A much faster method is needed"/>
          <p:cNvSpPr txBox="1"/>
          <p:nvPr>
            <p:ph type="title"/>
          </p:nvPr>
        </p:nvSpPr>
        <p:spPr>
          <a:prstGeom prst="rect">
            <a:avLst/>
          </a:prstGeom>
        </p:spPr>
        <p:txBody>
          <a:bodyPr/>
          <a:lstStyle>
            <a:lvl1pPr>
              <a:defRPr>
                <a:latin typeface="Product Sans"/>
                <a:ea typeface="Product Sans"/>
                <a:cs typeface="Product Sans"/>
                <a:sym typeface="Product Sans"/>
              </a:defRPr>
            </a:lvl1pPr>
          </a:lstStyle>
          <a:p>
            <a:pPr/>
            <a:r>
              <a:t>A much faster method is needed</a:t>
            </a:r>
          </a:p>
        </p:txBody>
      </p:sp>
      <p:sp>
        <p:nvSpPr>
          <p:cNvPr id="1358" name="Already a big family in 4.3 (110,922 sequences)…"/>
          <p:cNvSpPr txBox="1"/>
          <p:nvPr>
            <p:ph type="body" idx="1"/>
          </p:nvPr>
        </p:nvSpPr>
        <p:spPr>
          <a:prstGeom prst="rect">
            <a:avLst/>
          </a:prstGeom>
        </p:spPr>
        <p:txBody>
          <a:bodyPr/>
          <a:lstStyle/>
          <a:p>
            <a:pPr marL="609600" indent="-609600">
              <a:defRPr sz="6000">
                <a:latin typeface="Product Sans"/>
                <a:ea typeface="Product Sans"/>
                <a:cs typeface="Product Sans"/>
                <a:sym typeface="Product Sans"/>
              </a:defRPr>
            </a:pPr>
            <a:r>
              <a:t>Already a big family in 4.3 (110,922 sequences)</a:t>
            </a:r>
          </a:p>
          <a:p>
            <a:pPr marL="609600" indent="-609600">
              <a:defRPr sz="6000">
                <a:latin typeface="Product Sans"/>
                <a:ea typeface="Product Sans"/>
                <a:cs typeface="Product Sans"/>
                <a:sym typeface="Product Sans"/>
              </a:defRPr>
            </a:pPr>
            <a:r>
              <a:t>Number of starting clusters too high (4k)</a:t>
            </a:r>
          </a:p>
          <a:p>
            <a:pPr marL="609600" indent="-609600">
              <a:defRPr sz="6000">
                <a:latin typeface="Product Sans"/>
                <a:ea typeface="Product Sans"/>
                <a:cs typeface="Product Sans"/>
                <a:sym typeface="Product Sans"/>
              </a:defRPr>
            </a:pPr>
            <a:r>
              <a:t>Preliminary analyses -&gt; Metagenomes is 1.5 m starting clusters</a:t>
            </a:r>
          </a:p>
          <a:p>
            <a:pPr marL="609600" indent="-609600">
              <a:defRPr sz="6000">
                <a:latin typeface="Product Sans"/>
                <a:ea typeface="Product Sans"/>
                <a:cs typeface="Product Sans"/>
                <a:sym typeface="Product Sans"/>
              </a:defRPr>
            </a:pPr>
            <a:r>
              <a:t>Increase speed without losing accuracy</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67" name="Group"/>
          <p:cNvGrpSpPr/>
          <p:nvPr/>
        </p:nvGrpSpPr>
        <p:grpSpPr>
          <a:xfrm>
            <a:off x="14818498" y="4961333"/>
            <a:ext cx="7836315" cy="679752"/>
            <a:chOff x="0" y="0"/>
            <a:chExt cx="7836313" cy="679751"/>
          </a:xfrm>
        </p:grpSpPr>
        <p:sp>
          <p:nvSpPr>
            <p:cNvPr id="1362" name="A"/>
            <p:cNvSpPr/>
            <p:nvPr/>
          </p:nvSpPr>
          <p:spPr>
            <a:xfrm>
              <a:off x="0" y="0"/>
              <a:ext cx="1275627" cy="679752"/>
            </a:xfrm>
            <a:prstGeom prst="roundRect">
              <a:avLst>
                <a:gd name="adj" fmla="val 32692"/>
              </a:avLst>
            </a:prstGeom>
            <a:solidFill>
              <a:schemeClr val="accent1"/>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2000">
                  <a:latin typeface="Product Sans"/>
                  <a:ea typeface="Product Sans"/>
                  <a:cs typeface="Product Sans"/>
                  <a:sym typeface="Product Sans"/>
                </a:defRPr>
              </a:lvl1pPr>
            </a:lstStyle>
            <a:p>
              <a:pPr/>
              <a:r>
                <a:t>A</a:t>
              </a:r>
            </a:p>
          </p:txBody>
        </p:sp>
        <p:sp>
          <p:nvSpPr>
            <p:cNvPr id="1363" name="B"/>
            <p:cNvSpPr/>
            <p:nvPr/>
          </p:nvSpPr>
          <p:spPr>
            <a:xfrm>
              <a:off x="1642835" y="0"/>
              <a:ext cx="2467385" cy="679752"/>
            </a:xfrm>
            <a:prstGeom prst="roundRect">
              <a:avLst>
                <a:gd name="adj" fmla="val 32692"/>
              </a:avLst>
            </a:prstGeom>
            <a:solidFill>
              <a:schemeClr val="accent4">
                <a:hueOff val="-858837"/>
                <a:lumOff val="-9791"/>
              </a:schemeClr>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1364" name="C"/>
            <p:cNvSpPr/>
            <p:nvPr/>
          </p:nvSpPr>
          <p:spPr>
            <a:xfrm>
              <a:off x="4415835" y="0"/>
              <a:ext cx="3420479" cy="679752"/>
            </a:xfrm>
            <a:prstGeom prst="roundRect">
              <a:avLst>
                <a:gd name="adj" fmla="val 32692"/>
              </a:avLst>
            </a:prstGeom>
            <a:solidFill>
              <a:schemeClr val="accent5">
                <a:hueOff val="-82419"/>
                <a:satOff val="-9513"/>
                <a:lumOff val="-16343"/>
              </a:schemeClr>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2000">
                  <a:latin typeface="Product Sans"/>
                  <a:ea typeface="Product Sans"/>
                  <a:cs typeface="Product Sans"/>
                  <a:sym typeface="Product Sans"/>
                </a:defRPr>
              </a:lvl1pPr>
            </a:lstStyle>
            <a:p>
              <a:pPr/>
              <a:r>
                <a:t>C</a:t>
              </a:r>
            </a:p>
          </p:txBody>
        </p:sp>
        <p:sp>
          <p:nvSpPr>
            <p:cNvPr id="1365" name="Line"/>
            <p:cNvSpPr/>
            <p:nvPr/>
          </p:nvSpPr>
          <p:spPr>
            <a:xfrm>
              <a:off x="1270449" y="339875"/>
              <a:ext cx="384227" cy="1"/>
            </a:xfrm>
            <a:prstGeom prst="line">
              <a:avLst/>
            </a:prstGeom>
            <a:noFill/>
            <a:ln w="12700" cap="flat">
              <a:solidFill>
                <a:srgbClr val="000000"/>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66" name="Line"/>
            <p:cNvSpPr/>
            <p:nvPr/>
          </p:nvSpPr>
          <p:spPr>
            <a:xfrm>
              <a:off x="4058186" y="339876"/>
              <a:ext cx="384227" cy="1"/>
            </a:xfrm>
            <a:prstGeom prst="line">
              <a:avLst/>
            </a:prstGeom>
            <a:noFill/>
            <a:ln w="12700" cap="flat">
              <a:solidFill>
                <a:srgbClr val="000000"/>
              </a:solidFill>
              <a:prstDash val="solid"/>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1368" name="Random partitioning"/>
          <p:cNvSpPr txBox="1"/>
          <p:nvPr/>
        </p:nvSpPr>
        <p:spPr>
          <a:xfrm>
            <a:off x="7806175" y="381391"/>
            <a:ext cx="8771650" cy="1282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700">
                <a:latin typeface="Product Sans"/>
                <a:ea typeface="Product Sans"/>
                <a:cs typeface="Product Sans"/>
                <a:sym typeface="Product Sans"/>
              </a:defRPr>
            </a:lvl1pPr>
          </a:lstStyle>
          <a:p>
            <a:pPr/>
            <a:r>
              <a:t>Random partitioning</a:t>
            </a:r>
          </a:p>
        </p:txBody>
      </p:sp>
      <p:sp>
        <p:nvSpPr>
          <p:cNvPr id="1369" name="30,000 starting clusters"/>
          <p:cNvSpPr txBox="1"/>
          <p:nvPr/>
        </p:nvSpPr>
        <p:spPr>
          <a:xfrm>
            <a:off x="14876198" y="6438899"/>
            <a:ext cx="653156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30,000 starting clusters</a:t>
            </a:r>
          </a:p>
        </p:txBody>
      </p:sp>
      <p:grpSp>
        <p:nvGrpSpPr>
          <p:cNvPr id="1442" name="Group"/>
          <p:cNvGrpSpPr/>
          <p:nvPr/>
        </p:nvGrpSpPr>
        <p:grpSpPr>
          <a:xfrm>
            <a:off x="13524222" y="7860331"/>
            <a:ext cx="3086611" cy="3191364"/>
            <a:chOff x="0" y="0"/>
            <a:chExt cx="3086610" cy="3191362"/>
          </a:xfrm>
        </p:grpSpPr>
        <p:sp>
          <p:nvSpPr>
            <p:cNvPr id="1370" name="Rectangle"/>
            <p:cNvSpPr/>
            <p:nvPr/>
          </p:nvSpPr>
          <p:spPr>
            <a:xfrm rot="16200000">
              <a:off x="953568" y="2709112"/>
              <a:ext cx="408834" cy="21738"/>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71" name="Rectangle"/>
            <p:cNvSpPr/>
            <p:nvPr/>
          </p:nvSpPr>
          <p:spPr>
            <a:xfrm>
              <a:off x="2260128" y="2296506"/>
              <a:ext cx="306485" cy="24833"/>
            </a:xfrm>
            <a:prstGeom prst="rect">
              <a:avLst/>
            </a:prstGeom>
            <a:gradFill flip="none" rotWithShape="1">
              <a:gsLst>
                <a:gs pos="0">
                  <a:schemeClr val="accent5">
                    <a:hueOff val="-82419"/>
                    <a:satOff val="-9513"/>
                    <a:lumOff val="-16343"/>
                  </a:schemeClr>
                </a:gs>
                <a:gs pos="100000">
                  <a:schemeClr val="accent3">
                    <a:hueOff val="-274225"/>
                    <a:satOff val="26768"/>
                    <a:lumOff val="11368"/>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72" name="Rectangle"/>
            <p:cNvSpPr/>
            <p:nvPr/>
          </p:nvSpPr>
          <p:spPr>
            <a:xfrm>
              <a:off x="2568992" y="1507064"/>
              <a:ext cx="517619" cy="24832"/>
            </a:xfrm>
            <a:prstGeom prst="rect">
              <a:avLst/>
            </a:prstGeom>
            <a:gradFill flip="none" rotWithShape="1">
              <a:gsLst>
                <a:gs pos="0">
                  <a:schemeClr val="accent1"/>
                </a:gs>
                <a:gs pos="100000">
                  <a:srgbClr val="FF1800"/>
                </a:gs>
              </a:gsLst>
              <a:path path="circle">
                <a:fillToRect l="37721" t="-19636" r="62278" b="119636"/>
              </a:path>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73" name="Rectangle"/>
            <p:cNvSpPr/>
            <p:nvPr/>
          </p:nvSpPr>
          <p:spPr>
            <a:xfrm>
              <a:off x="1341534" y="778264"/>
              <a:ext cx="1225939" cy="24832"/>
            </a:xfrm>
            <a:prstGeom prst="rect">
              <a:avLst/>
            </a:prstGeom>
            <a:gradFill flip="none" rotWithShape="1">
              <a:gsLst>
                <a:gs pos="0">
                  <a:schemeClr val="accent1"/>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74" name="Rectangle"/>
            <p:cNvSpPr/>
            <p:nvPr/>
          </p:nvSpPr>
          <p:spPr>
            <a:xfrm rot="16200000">
              <a:off x="2171099" y="1161626"/>
              <a:ext cx="769617" cy="21738"/>
            </a:xfrm>
            <a:prstGeom prst="rect">
              <a:avLst/>
            </a:prstGeom>
            <a:gradFill flip="none" rotWithShape="1">
              <a:gsLst>
                <a:gs pos="0">
                  <a:schemeClr val="accent1"/>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75" name="Rectangle"/>
            <p:cNvSpPr/>
            <p:nvPr/>
          </p:nvSpPr>
          <p:spPr>
            <a:xfrm rot="16200000">
              <a:off x="1988264" y="2119613"/>
              <a:ext cx="407793" cy="21737"/>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76" name="Rectangle"/>
            <p:cNvSpPr/>
            <p:nvPr/>
          </p:nvSpPr>
          <p:spPr>
            <a:xfrm rot="16200000">
              <a:off x="1131887" y="585767"/>
              <a:ext cx="412920" cy="21737"/>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77" name="Circle"/>
            <p:cNvSpPr/>
            <p:nvPr/>
          </p:nvSpPr>
          <p:spPr>
            <a:xfrm>
              <a:off x="17027" y="115077"/>
              <a:ext cx="170270" cy="170270"/>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78" name="Circle"/>
            <p:cNvSpPr/>
            <p:nvPr/>
          </p:nvSpPr>
          <p:spPr>
            <a:xfrm>
              <a:off x="17027" y="511500"/>
              <a:ext cx="170270" cy="170271"/>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79" name="Circle"/>
            <p:cNvSpPr/>
            <p:nvPr/>
          </p:nvSpPr>
          <p:spPr>
            <a:xfrm>
              <a:off x="0" y="2814317"/>
              <a:ext cx="204323" cy="204324"/>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80" name="Circle"/>
            <p:cNvSpPr/>
            <p:nvPr/>
          </p:nvSpPr>
          <p:spPr>
            <a:xfrm>
              <a:off x="0" y="1265309"/>
              <a:ext cx="204323" cy="204324"/>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81" name="Circle"/>
            <p:cNvSpPr/>
            <p:nvPr/>
          </p:nvSpPr>
          <p:spPr>
            <a:xfrm>
              <a:off x="0" y="2417894"/>
              <a:ext cx="204323" cy="204324"/>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82" name="Circle"/>
            <p:cNvSpPr/>
            <p:nvPr/>
          </p:nvSpPr>
          <p:spPr>
            <a:xfrm>
              <a:off x="17027" y="2062373"/>
              <a:ext cx="136216" cy="136217"/>
            </a:xfrm>
            <a:prstGeom prst="ellipse">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83" name="Circle"/>
            <p:cNvSpPr/>
            <p:nvPr/>
          </p:nvSpPr>
          <p:spPr>
            <a:xfrm>
              <a:off x="0" y="1654396"/>
              <a:ext cx="170270" cy="170270"/>
            </a:xfrm>
            <a:prstGeom prst="ellipse">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84" name="Circle"/>
            <p:cNvSpPr/>
            <p:nvPr/>
          </p:nvSpPr>
          <p:spPr>
            <a:xfrm>
              <a:off x="8513" y="876223"/>
              <a:ext cx="187297" cy="187297"/>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85" name="Rectangle"/>
            <p:cNvSpPr/>
            <p:nvPr/>
          </p:nvSpPr>
          <p:spPr>
            <a:xfrm>
              <a:off x="180299" y="187796"/>
              <a:ext cx="426913" cy="24832"/>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86" name="Rectangle"/>
            <p:cNvSpPr/>
            <p:nvPr/>
          </p:nvSpPr>
          <p:spPr>
            <a:xfrm>
              <a:off x="180299" y="584219"/>
              <a:ext cx="426913" cy="24833"/>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87" name="Rectangle"/>
            <p:cNvSpPr/>
            <p:nvPr/>
          </p:nvSpPr>
          <p:spPr>
            <a:xfrm>
              <a:off x="180299" y="965969"/>
              <a:ext cx="578916" cy="24832"/>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88" name="Rectangle"/>
            <p:cNvSpPr/>
            <p:nvPr/>
          </p:nvSpPr>
          <p:spPr>
            <a:xfrm>
              <a:off x="180299" y="1355055"/>
              <a:ext cx="578916" cy="24832"/>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89" name="Rectangle"/>
            <p:cNvSpPr/>
            <p:nvPr/>
          </p:nvSpPr>
          <p:spPr>
            <a:xfrm>
              <a:off x="147356" y="1747547"/>
              <a:ext cx="306485" cy="24832"/>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90" name="Rectangle"/>
            <p:cNvSpPr/>
            <p:nvPr/>
          </p:nvSpPr>
          <p:spPr>
            <a:xfrm>
              <a:off x="147356" y="2125891"/>
              <a:ext cx="306485" cy="24832"/>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91" name="Rectangle"/>
            <p:cNvSpPr/>
            <p:nvPr/>
          </p:nvSpPr>
          <p:spPr>
            <a:xfrm>
              <a:off x="147356" y="2504234"/>
              <a:ext cx="1021616" cy="24833"/>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92" name="Rectangle"/>
            <p:cNvSpPr/>
            <p:nvPr/>
          </p:nvSpPr>
          <p:spPr>
            <a:xfrm>
              <a:off x="147356" y="2904063"/>
              <a:ext cx="1021616" cy="24832"/>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93" name="Rectangle"/>
            <p:cNvSpPr/>
            <p:nvPr/>
          </p:nvSpPr>
          <p:spPr>
            <a:xfrm rot="16200000">
              <a:off x="394454" y="391722"/>
              <a:ext cx="412921" cy="21738"/>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94" name="Rectangle"/>
            <p:cNvSpPr/>
            <p:nvPr/>
          </p:nvSpPr>
          <p:spPr>
            <a:xfrm rot="16200000">
              <a:off x="546161" y="1159927"/>
              <a:ext cx="412921" cy="21738"/>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95" name="Rectangle"/>
            <p:cNvSpPr/>
            <p:nvPr/>
          </p:nvSpPr>
          <p:spPr>
            <a:xfrm rot="16200000">
              <a:off x="261461" y="1938134"/>
              <a:ext cx="402970" cy="21737"/>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96" name="Rectangle"/>
            <p:cNvSpPr/>
            <p:nvPr/>
          </p:nvSpPr>
          <p:spPr>
            <a:xfrm>
              <a:off x="602566" y="390175"/>
              <a:ext cx="745779" cy="24832"/>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97" name="Rectangle"/>
            <p:cNvSpPr/>
            <p:nvPr/>
          </p:nvSpPr>
          <p:spPr>
            <a:xfrm>
              <a:off x="748997" y="1155749"/>
              <a:ext cx="578916" cy="24832"/>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98" name="Rectangle"/>
            <p:cNvSpPr/>
            <p:nvPr/>
          </p:nvSpPr>
          <p:spPr>
            <a:xfrm>
              <a:off x="470867" y="1926585"/>
              <a:ext cx="1716314" cy="24832"/>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399" name="Rectangle"/>
            <p:cNvSpPr/>
            <p:nvPr/>
          </p:nvSpPr>
          <p:spPr>
            <a:xfrm>
              <a:off x="1165565" y="2707565"/>
              <a:ext cx="1021616" cy="24833"/>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00" name="Rectangle"/>
            <p:cNvSpPr/>
            <p:nvPr/>
          </p:nvSpPr>
          <p:spPr>
            <a:xfrm rot="16200000">
              <a:off x="1133930" y="965473"/>
              <a:ext cx="408834" cy="21737"/>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01" name="Circle"/>
            <p:cNvSpPr/>
            <p:nvPr/>
          </p:nvSpPr>
          <p:spPr>
            <a:xfrm>
              <a:off x="1219158" y="668321"/>
              <a:ext cx="238378" cy="238378"/>
            </a:xfrm>
            <a:prstGeom prst="ellipse">
              <a:avLst/>
            </a:prstGeom>
            <a:gradFill flip="none" rotWithShape="1">
              <a:gsLst>
                <a:gs pos="0">
                  <a:schemeClr val="accent1">
                    <a:lumOff val="16847"/>
                  </a:schemeClr>
                </a:gs>
                <a:gs pos="100000">
                  <a:schemeClr val="accent4">
                    <a:hueOff val="-858837"/>
                    <a:lumOff val="-9791"/>
                  </a:schemeClr>
                </a:gs>
              </a:gsLst>
              <a:lin ang="5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02" name="Rectangle"/>
            <p:cNvSpPr/>
            <p:nvPr/>
          </p:nvSpPr>
          <p:spPr>
            <a:xfrm rot="16200000">
              <a:off x="1981026" y="2509187"/>
              <a:ext cx="422269" cy="21738"/>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03" name="Circle"/>
            <p:cNvSpPr/>
            <p:nvPr/>
          </p:nvSpPr>
          <p:spPr>
            <a:xfrm>
              <a:off x="2072971" y="2189733"/>
              <a:ext cx="238378" cy="238378"/>
            </a:xfrm>
            <a:prstGeom prst="ellipse">
              <a:avLst/>
            </a:prstGeom>
            <a:gradFill flip="none" rotWithShape="1">
              <a:gsLst>
                <a:gs pos="0">
                  <a:schemeClr val="accent5">
                    <a:hueOff val="-82419"/>
                    <a:satOff val="-9513"/>
                    <a:lumOff val="-16343"/>
                  </a:schemeClr>
                </a:gs>
                <a:gs pos="100000">
                  <a:schemeClr val="accent3">
                    <a:hueOff val="-274225"/>
                    <a:satOff val="26768"/>
                    <a:lumOff val="11368"/>
                  </a:schemeClr>
                </a:gs>
              </a:gsLst>
              <a:lin ang="5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04" name="Rectangle"/>
            <p:cNvSpPr/>
            <p:nvPr/>
          </p:nvSpPr>
          <p:spPr>
            <a:xfrm rot="16200000">
              <a:off x="2171099" y="1909080"/>
              <a:ext cx="769617" cy="21738"/>
            </a:xfrm>
            <a:prstGeom prst="rect">
              <a:avLst/>
            </a:prstGeom>
            <a:gradFill flip="none" rotWithShape="1">
              <a:gsLst>
                <a:gs pos="0">
                  <a:schemeClr val="accent5">
                    <a:hueOff val="-82419"/>
                    <a:satOff val="-9513"/>
                    <a:lumOff val="-16343"/>
                  </a:schemeClr>
                </a:gs>
                <a:gs pos="100000">
                  <a:schemeClr val="accent3">
                    <a:hueOff val="-274225"/>
                    <a:satOff val="26768"/>
                    <a:lumOff val="11368"/>
                  </a:schemeClr>
                </a:gs>
              </a:gsLst>
              <a:lin ang="1440000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05" name="Circle"/>
            <p:cNvSpPr/>
            <p:nvPr/>
          </p:nvSpPr>
          <p:spPr>
            <a:xfrm>
              <a:off x="2402665" y="1366237"/>
              <a:ext cx="306486" cy="306486"/>
            </a:xfrm>
            <a:prstGeom prst="ellipse">
              <a:avLst/>
            </a:prstGeom>
            <a:gradFill flip="none" rotWithShape="1">
              <a:gsLst>
                <a:gs pos="0">
                  <a:schemeClr val="accent1"/>
                </a:gs>
                <a:gs pos="100000">
                  <a:srgbClr val="FF1800"/>
                </a:gs>
              </a:gsLst>
              <a:path path="circle">
                <a:fillToRect l="37721" t="-19636" r="62278" b="119636"/>
              </a:path>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06" name="Circle"/>
            <p:cNvSpPr/>
            <p:nvPr/>
          </p:nvSpPr>
          <p:spPr>
            <a:xfrm>
              <a:off x="667995" y="1074517"/>
              <a:ext cx="187297" cy="187297"/>
            </a:xfrm>
            <a:prstGeom prst="ellipse">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07" name="Circle"/>
            <p:cNvSpPr/>
            <p:nvPr/>
          </p:nvSpPr>
          <p:spPr>
            <a:xfrm>
              <a:off x="515779" y="313289"/>
              <a:ext cx="170271" cy="170270"/>
            </a:xfrm>
            <a:prstGeom prst="ellipse">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08" name="Circle"/>
            <p:cNvSpPr/>
            <p:nvPr/>
          </p:nvSpPr>
          <p:spPr>
            <a:xfrm>
              <a:off x="377810" y="1853866"/>
              <a:ext cx="170270" cy="170270"/>
            </a:xfrm>
            <a:prstGeom prst="ellipse">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09" name="Circle"/>
            <p:cNvSpPr/>
            <p:nvPr/>
          </p:nvSpPr>
          <p:spPr>
            <a:xfrm>
              <a:off x="1055823" y="2617819"/>
              <a:ext cx="204324" cy="204324"/>
            </a:xfrm>
            <a:prstGeom prst="ellipse">
              <a:avLst/>
            </a:prstGeom>
            <a:solidFill>
              <a:schemeClr val="accent3"/>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nvGrpSpPr>
            <p:cNvPr id="1441" name="Group"/>
            <p:cNvGrpSpPr/>
            <p:nvPr/>
          </p:nvGrpSpPr>
          <p:grpSpPr>
            <a:xfrm>
              <a:off x="988817" y="0"/>
              <a:ext cx="819739" cy="3191363"/>
              <a:chOff x="0" y="0"/>
              <a:chExt cx="819737" cy="3191362"/>
            </a:xfrm>
          </p:grpSpPr>
          <p:sp>
            <p:nvSpPr>
              <p:cNvPr id="1410" name="Rectangle"/>
              <p:cNvSpPr/>
              <p:nvPr/>
            </p:nvSpPr>
            <p:spPr>
              <a:xfrm rot="16200000">
                <a:off x="-32663" y="33655"/>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11" name="Rectangle"/>
              <p:cNvSpPr/>
              <p:nvPr/>
            </p:nvSpPr>
            <p:spPr>
              <a:xfrm rot="16200000">
                <a:off x="-32663" y="168646"/>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12" name="Rectangle"/>
              <p:cNvSpPr/>
              <p:nvPr/>
            </p:nvSpPr>
            <p:spPr>
              <a:xfrm rot="16200000">
                <a:off x="-31125" y="301911"/>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13" name="Rectangle"/>
              <p:cNvSpPr/>
              <p:nvPr/>
            </p:nvSpPr>
            <p:spPr>
              <a:xfrm rot="16200000">
                <a:off x="-32663" y="438791"/>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14" name="Rectangle"/>
              <p:cNvSpPr/>
              <p:nvPr/>
            </p:nvSpPr>
            <p:spPr>
              <a:xfrm rot="16200000">
                <a:off x="759712" y="1645854"/>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15" name="Rectangle"/>
              <p:cNvSpPr/>
              <p:nvPr/>
            </p:nvSpPr>
            <p:spPr>
              <a:xfrm rot="16200000">
                <a:off x="759712" y="1780845"/>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16" name="Rectangle"/>
              <p:cNvSpPr/>
              <p:nvPr/>
            </p:nvSpPr>
            <p:spPr>
              <a:xfrm rot="16200000">
                <a:off x="761250" y="1914111"/>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17" name="Rectangle"/>
              <p:cNvSpPr/>
              <p:nvPr/>
            </p:nvSpPr>
            <p:spPr>
              <a:xfrm rot="16200000">
                <a:off x="759712" y="2050990"/>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18" name="Rectangle"/>
              <p:cNvSpPr/>
              <p:nvPr/>
            </p:nvSpPr>
            <p:spPr>
              <a:xfrm rot="16200000">
                <a:off x="-33432" y="570817"/>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19" name="Rectangle"/>
              <p:cNvSpPr/>
              <p:nvPr/>
            </p:nvSpPr>
            <p:spPr>
              <a:xfrm rot="16200000">
                <a:off x="-33432" y="705807"/>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20" name="Rectangle"/>
              <p:cNvSpPr/>
              <p:nvPr/>
            </p:nvSpPr>
            <p:spPr>
              <a:xfrm rot="16200000">
                <a:off x="-31894" y="839073"/>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21" name="Rectangle"/>
              <p:cNvSpPr/>
              <p:nvPr/>
            </p:nvSpPr>
            <p:spPr>
              <a:xfrm rot="16200000">
                <a:off x="-33432" y="975952"/>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22" name="Rectangle"/>
              <p:cNvSpPr/>
              <p:nvPr/>
            </p:nvSpPr>
            <p:spPr>
              <a:xfrm>
                <a:off x="225748" y="1597723"/>
                <a:ext cx="92145"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23" name="Rectangle"/>
              <p:cNvSpPr/>
              <p:nvPr/>
            </p:nvSpPr>
            <p:spPr>
              <a:xfrm>
                <a:off x="367653" y="1597723"/>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24" name="Rectangle"/>
              <p:cNvSpPr/>
              <p:nvPr/>
            </p:nvSpPr>
            <p:spPr>
              <a:xfrm>
                <a:off x="0" y="1063618"/>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25" name="Rectangle"/>
              <p:cNvSpPr/>
              <p:nvPr/>
            </p:nvSpPr>
            <p:spPr>
              <a:xfrm>
                <a:off x="141904" y="1063618"/>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26" name="Rectangle"/>
              <p:cNvSpPr/>
              <p:nvPr/>
            </p:nvSpPr>
            <p:spPr>
              <a:xfrm rot="16200000">
                <a:off x="193118" y="1098744"/>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27" name="Rectangle"/>
              <p:cNvSpPr/>
              <p:nvPr/>
            </p:nvSpPr>
            <p:spPr>
              <a:xfrm rot="16200000">
                <a:off x="193118" y="1233735"/>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28" name="Rectangle"/>
              <p:cNvSpPr/>
              <p:nvPr/>
            </p:nvSpPr>
            <p:spPr>
              <a:xfrm rot="16200000">
                <a:off x="194656" y="1367000"/>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29" name="Rectangle"/>
              <p:cNvSpPr/>
              <p:nvPr/>
            </p:nvSpPr>
            <p:spPr>
              <a:xfrm rot="16200000">
                <a:off x="193118" y="1503879"/>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30" name="Rectangle"/>
              <p:cNvSpPr/>
              <p:nvPr/>
            </p:nvSpPr>
            <p:spPr>
              <a:xfrm>
                <a:off x="509558" y="1597723"/>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31" name="Rectangle"/>
              <p:cNvSpPr/>
              <p:nvPr/>
            </p:nvSpPr>
            <p:spPr>
              <a:xfrm>
                <a:off x="651463" y="1597723"/>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32" name="Rectangle"/>
              <p:cNvSpPr/>
              <p:nvPr/>
            </p:nvSpPr>
            <p:spPr>
              <a:xfrm rot="16200000">
                <a:off x="758943" y="2186776"/>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33" name="Rectangle"/>
              <p:cNvSpPr/>
              <p:nvPr/>
            </p:nvSpPr>
            <p:spPr>
              <a:xfrm rot="16200000">
                <a:off x="758943" y="2321767"/>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34" name="Rectangle"/>
              <p:cNvSpPr/>
              <p:nvPr/>
            </p:nvSpPr>
            <p:spPr>
              <a:xfrm rot="16200000">
                <a:off x="760481" y="2455032"/>
                <a:ext cx="92144" cy="2483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35" name="Rectangle"/>
              <p:cNvSpPr/>
              <p:nvPr/>
            </p:nvSpPr>
            <p:spPr>
              <a:xfrm rot="16200000">
                <a:off x="758943" y="2591912"/>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36" name="Rectangle"/>
              <p:cNvSpPr/>
              <p:nvPr/>
            </p:nvSpPr>
            <p:spPr>
              <a:xfrm rot="16200000">
                <a:off x="759712" y="2715215"/>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37" name="Rectangle"/>
              <p:cNvSpPr/>
              <p:nvPr/>
            </p:nvSpPr>
            <p:spPr>
              <a:xfrm rot="16200000">
                <a:off x="759712" y="2850207"/>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38" name="Rectangle"/>
              <p:cNvSpPr/>
              <p:nvPr/>
            </p:nvSpPr>
            <p:spPr>
              <a:xfrm rot="16200000">
                <a:off x="761250" y="2983472"/>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39" name="Rectangle"/>
              <p:cNvSpPr/>
              <p:nvPr/>
            </p:nvSpPr>
            <p:spPr>
              <a:xfrm rot="16200000">
                <a:off x="759712" y="3120351"/>
                <a:ext cx="92144" cy="24832"/>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40" name="Scissors"/>
              <p:cNvSpPr/>
              <p:nvPr/>
            </p:nvSpPr>
            <p:spPr>
              <a:xfrm flipH="1" rot="10800000">
                <a:off x="413491" y="2868547"/>
                <a:ext cx="356584" cy="322816"/>
              </a:xfrm>
              <a:custGeom>
                <a:avLst/>
                <a:gdLst/>
                <a:ahLst/>
                <a:cxnLst>
                  <a:cxn ang="0">
                    <a:pos x="wd2" y="hd2"/>
                  </a:cxn>
                  <a:cxn ang="5400000">
                    <a:pos x="wd2" y="hd2"/>
                  </a:cxn>
                  <a:cxn ang="10800000">
                    <a:pos x="wd2" y="hd2"/>
                  </a:cxn>
                  <a:cxn ang="16200000">
                    <a:pos x="wd2" y="hd2"/>
                  </a:cxn>
                </a:cxnLst>
                <a:rect l="0" t="0" r="r" b="b"/>
                <a:pathLst>
                  <a:path w="21506" h="21600" fill="norm" stroke="1" extrusionOk="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grpSp>
      <p:sp>
        <p:nvSpPr>
          <p:cNvPr id="1443" name="15 partitions of…"/>
          <p:cNvSpPr txBox="1"/>
          <p:nvPr/>
        </p:nvSpPr>
        <p:spPr>
          <a:xfrm>
            <a:off x="17087043" y="7816937"/>
            <a:ext cx="6751017" cy="33070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Product Sans"/>
                <a:ea typeface="Product Sans"/>
                <a:cs typeface="Product Sans"/>
                <a:sym typeface="Product Sans"/>
              </a:defRPr>
            </a:pPr>
            <a:r>
              <a:t>15 partitions of</a:t>
            </a:r>
          </a:p>
          <a:p>
            <a:pPr>
              <a:defRPr>
                <a:latin typeface="Product Sans"/>
                <a:ea typeface="Product Sans"/>
                <a:cs typeface="Product Sans"/>
                <a:sym typeface="Product Sans"/>
              </a:defRPr>
            </a:pPr>
            <a:r>
              <a:t>2000 starting clusters</a:t>
            </a:r>
          </a:p>
          <a:p>
            <a:pPr>
              <a:defRPr>
                <a:latin typeface="Product Sans"/>
                <a:ea typeface="Product Sans"/>
                <a:cs typeface="Product Sans"/>
                <a:sym typeface="Product Sans"/>
              </a:defRPr>
            </a:pPr>
            <a:r>
              <a:t>HPC memory constraints</a:t>
            </a:r>
          </a:p>
        </p:txBody>
      </p:sp>
      <p:sp>
        <p:nvSpPr>
          <p:cNvPr id="1444" name="A"/>
          <p:cNvSpPr/>
          <p:nvPr/>
        </p:nvSpPr>
        <p:spPr>
          <a:xfrm>
            <a:off x="1750821" y="6274703"/>
            <a:ext cx="1328461" cy="707906"/>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1445" name="A"/>
          <p:cNvSpPr/>
          <p:nvPr/>
        </p:nvSpPr>
        <p:spPr>
          <a:xfrm>
            <a:off x="1750821" y="4975529"/>
            <a:ext cx="1328461" cy="707907"/>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1446" name="B"/>
          <p:cNvSpPr/>
          <p:nvPr/>
        </p:nvSpPr>
        <p:spPr>
          <a:xfrm>
            <a:off x="3461701" y="3605717"/>
            <a:ext cx="2569578"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1447" name="B"/>
          <p:cNvSpPr/>
          <p:nvPr/>
        </p:nvSpPr>
        <p:spPr>
          <a:xfrm>
            <a:off x="3461701" y="4975529"/>
            <a:ext cx="2569578" cy="707907"/>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1448" name="B"/>
          <p:cNvSpPr/>
          <p:nvPr/>
        </p:nvSpPr>
        <p:spPr>
          <a:xfrm>
            <a:off x="3461701" y="6274703"/>
            <a:ext cx="2569578"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1449" name="B"/>
          <p:cNvSpPr/>
          <p:nvPr/>
        </p:nvSpPr>
        <p:spPr>
          <a:xfrm>
            <a:off x="3461701" y="2611028"/>
            <a:ext cx="2569578"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1450" name="B"/>
          <p:cNvSpPr/>
          <p:nvPr/>
        </p:nvSpPr>
        <p:spPr>
          <a:xfrm>
            <a:off x="3461701" y="7573874"/>
            <a:ext cx="2569578" cy="707907"/>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1451" name="B"/>
          <p:cNvSpPr/>
          <p:nvPr/>
        </p:nvSpPr>
        <p:spPr>
          <a:xfrm>
            <a:off x="3461701" y="8870851"/>
            <a:ext cx="2569578"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1452" name="B"/>
          <p:cNvSpPr/>
          <p:nvPr/>
        </p:nvSpPr>
        <p:spPr>
          <a:xfrm>
            <a:off x="3461701" y="10172220"/>
            <a:ext cx="2569578"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1453" name="A"/>
          <p:cNvSpPr/>
          <p:nvPr/>
        </p:nvSpPr>
        <p:spPr>
          <a:xfrm>
            <a:off x="6382842" y="7573874"/>
            <a:ext cx="2569578" cy="707907"/>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1454" name="A"/>
          <p:cNvSpPr/>
          <p:nvPr/>
        </p:nvSpPr>
        <p:spPr>
          <a:xfrm>
            <a:off x="6413699" y="8870851"/>
            <a:ext cx="2569578" cy="707906"/>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1455" name="B1"/>
          <p:cNvSpPr/>
          <p:nvPr/>
        </p:nvSpPr>
        <p:spPr>
          <a:xfrm>
            <a:off x="6413699" y="10172220"/>
            <a:ext cx="2569578"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B1</a:t>
            </a:r>
          </a:p>
        </p:txBody>
      </p:sp>
      <p:sp>
        <p:nvSpPr>
          <p:cNvPr id="1456" name="B"/>
          <p:cNvSpPr/>
          <p:nvPr/>
        </p:nvSpPr>
        <p:spPr>
          <a:xfrm>
            <a:off x="3461701" y="11467004"/>
            <a:ext cx="2569578" cy="707907"/>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1457" name="B"/>
          <p:cNvSpPr/>
          <p:nvPr/>
        </p:nvSpPr>
        <p:spPr>
          <a:xfrm>
            <a:off x="6413699" y="11473741"/>
            <a:ext cx="2569578" cy="707906"/>
          </a:xfrm>
          <a:prstGeom prst="roundRect">
            <a:avLst>
              <a:gd name="adj" fmla="val 32692"/>
            </a:avLst>
          </a:prstGeom>
          <a:solidFill>
            <a:schemeClr val="accent4">
              <a:hueOff val="-858837"/>
              <a:lumOff val="-9791"/>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B</a:t>
            </a:r>
          </a:p>
        </p:txBody>
      </p:sp>
      <p:sp>
        <p:nvSpPr>
          <p:cNvPr id="1458" name="C"/>
          <p:cNvSpPr/>
          <p:nvPr/>
        </p:nvSpPr>
        <p:spPr>
          <a:xfrm>
            <a:off x="6349552" y="4975529"/>
            <a:ext cx="3562149" cy="707907"/>
          </a:xfrm>
          <a:prstGeom prst="roundRect">
            <a:avLst>
              <a:gd name="adj" fmla="val 32692"/>
            </a:avLst>
          </a:prstGeom>
          <a:solidFill>
            <a:schemeClr val="accent5">
              <a:hueOff val="-82419"/>
              <a:satOff val="-9513"/>
              <a:lumOff val="-16343"/>
            </a:schemeClr>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C</a:t>
            </a:r>
          </a:p>
        </p:txBody>
      </p:sp>
      <p:sp>
        <p:nvSpPr>
          <p:cNvPr id="1459" name="MDA-1"/>
          <p:cNvSpPr txBox="1"/>
          <p:nvPr/>
        </p:nvSpPr>
        <p:spPr>
          <a:xfrm>
            <a:off x="10042476" y="3188633"/>
            <a:ext cx="1511003" cy="555861"/>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MDA-1</a:t>
            </a:r>
          </a:p>
        </p:txBody>
      </p:sp>
      <p:sp>
        <p:nvSpPr>
          <p:cNvPr id="1460" name="MDA-2"/>
          <p:cNvSpPr txBox="1"/>
          <p:nvPr/>
        </p:nvSpPr>
        <p:spPr>
          <a:xfrm>
            <a:off x="10042476" y="5051552"/>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MDA-2</a:t>
            </a:r>
          </a:p>
        </p:txBody>
      </p:sp>
      <p:sp>
        <p:nvSpPr>
          <p:cNvPr id="1461" name="MDA-3"/>
          <p:cNvSpPr txBox="1"/>
          <p:nvPr/>
        </p:nvSpPr>
        <p:spPr>
          <a:xfrm>
            <a:off x="10042476" y="6350727"/>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MDA-3</a:t>
            </a:r>
          </a:p>
        </p:txBody>
      </p:sp>
      <p:sp>
        <p:nvSpPr>
          <p:cNvPr id="1462" name="MDA-4"/>
          <p:cNvSpPr txBox="1"/>
          <p:nvPr/>
        </p:nvSpPr>
        <p:spPr>
          <a:xfrm>
            <a:off x="10042476" y="8299484"/>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MDA-4</a:t>
            </a:r>
          </a:p>
        </p:txBody>
      </p:sp>
      <p:sp>
        <p:nvSpPr>
          <p:cNvPr id="1463" name="MDA-5"/>
          <p:cNvSpPr txBox="1"/>
          <p:nvPr/>
        </p:nvSpPr>
        <p:spPr>
          <a:xfrm>
            <a:off x="10042476" y="10248242"/>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MDA-5</a:t>
            </a:r>
          </a:p>
        </p:txBody>
      </p:sp>
      <p:sp>
        <p:nvSpPr>
          <p:cNvPr id="1464" name="MDA-6"/>
          <p:cNvSpPr txBox="1"/>
          <p:nvPr/>
        </p:nvSpPr>
        <p:spPr>
          <a:xfrm>
            <a:off x="10037247" y="11543025"/>
            <a:ext cx="1511003" cy="555860"/>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3100">
                <a:latin typeface="Product Sans"/>
                <a:ea typeface="Product Sans"/>
                <a:cs typeface="Product Sans"/>
                <a:sym typeface="Product Sans"/>
              </a:defRPr>
            </a:lvl1pPr>
          </a:lstStyle>
          <a:p>
            <a:pPr/>
            <a:r>
              <a:t>MDA-6</a:t>
            </a:r>
          </a:p>
        </p:txBody>
      </p:sp>
      <p:sp>
        <p:nvSpPr>
          <p:cNvPr id="1465" name="A"/>
          <p:cNvSpPr/>
          <p:nvPr/>
        </p:nvSpPr>
        <p:spPr>
          <a:xfrm>
            <a:off x="1925679" y="10174571"/>
            <a:ext cx="1328462" cy="707907"/>
          </a:xfrm>
          <a:prstGeom prst="roundRect">
            <a:avLst>
              <a:gd name="adj" fmla="val 32692"/>
            </a:avLst>
          </a:prstGeom>
          <a:solidFill>
            <a:schemeClr val="accent1"/>
          </a:solidFill>
          <a:ln w="12700">
            <a:solidFill>
              <a:srgbClr val="000000"/>
            </a:solidFill>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sz="3500">
                <a:latin typeface="Product Sans"/>
                <a:ea typeface="Product Sans"/>
                <a:cs typeface="Product Sans"/>
                <a:sym typeface="Product Sans"/>
              </a:defRPr>
            </a:lvl1pPr>
          </a:lstStyle>
          <a:p>
            <a:pPr/>
            <a:r>
              <a:t>A</a:t>
            </a:r>
          </a:p>
        </p:txBody>
      </p:sp>
      <p:sp>
        <p:nvSpPr>
          <p:cNvPr id="1466" name="Line"/>
          <p:cNvSpPr/>
          <p:nvPr/>
        </p:nvSpPr>
        <p:spPr>
          <a:xfrm>
            <a:off x="3073891" y="5329482"/>
            <a:ext cx="400141"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67" name="Line"/>
          <p:cNvSpPr/>
          <p:nvPr/>
        </p:nvSpPr>
        <p:spPr>
          <a:xfrm>
            <a:off x="6023324" y="5329482"/>
            <a:ext cx="341150"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68" name="Line"/>
          <p:cNvSpPr/>
          <p:nvPr/>
        </p:nvSpPr>
        <p:spPr>
          <a:xfrm>
            <a:off x="3073891" y="6628654"/>
            <a:ext cx="400141"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69" name="Line"/>
          <p:cNvSpPr/>
          <p:nvPr/>
        </p:nvSpPr>
        <p:spPr>
          <a:xfrm>
            <a:off x="6052822" y="9226998"/>
            <a:ext cx="341150"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70" name="Line"/>
          <p:cNvSpPr/>
          <p:nvPr/>
        </p:nvSpPr>
        <p:spPr>
          <a:xfrm>
            <a:off x="6023324" y="10526170"/>
            <a:ext cx="400141"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71" name="Line"/>
          <p:cNvSpPr/>
          <p:nvPr/>
        </p:nvSpPr>
        <p:spPr>
          <a:xfrm>
            <a:off x="6023324" y="11841230"/>
            <a:ext cx="400141"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72" name="Line"/>
          <p:cNvSpPr/>
          <p:nvPr/>
        </p:nvSpPr>
        <p:spPr>
          <a:xfrm>
            <a:off x="6052822" y="7927828"/>
            <a:ext cx="341150"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73" name="DOMAIN B"/>
          <p:cNvSpPr txBox="1"/>
          <p:nvPr/>
        </p:nvSpPr>
        <p:spPr>
          <a:xfrm>
            <a:off x="3438939" y="1303748"/>
            <a:ext cx="2615098" cy="894464"/>
          </a:xfrm>
          <a:prstGeom prst="rect">
            <a:avLst/>
          </a:prstGeom>
          <a:ln w="12700">
            <a:miter lim="400000"/>
          </a:ln>
          <a:extLst>
            <a:ext uri="{C572A759-6A51-4108-AA02-DFA0A04FC94B}">
              <ma14:wrappingTextBoxFlag xmlns:ma14="http://schemas.microsoft.com/office/mac/drawingml/2011/main" val="1"/>
            </a:ext>
          </a:extLst>
        </p:spPr>
        <p:txBody>
          <a:bodyPr lIns="15716" tIns="15716" rIns="15716" bIns="15716" anchor="ctr"/>
          <a:lstStyle>
            <a:lvl1pPr algn="ctr" defTabSz="203328">
              <a:lnSpc>
                <a:spcPct val="100000"/>
              </a:lnSpc>
              <a:spcBef>
                <a:spcPts val="0"/>
              </a:spcBef>
              <a:defRPr b="1" sz="4000">
                <a:latin typeface="Product Sans"/>
                <a:ea typeface="Product Sans"/>
                <a:cs typeface="Product Sans"/>
                <a:sym typeface="Product Sans"/>
              </a:defRPr>
            </a:lvl1pPr>
          </a:lstStyle>
          <a:p>
            <a:pPr/>
            <a:r>
              <a:t>DOMAIN B</a:t>
            </a:r>
          </a:p>
        </p:txBody>
      </p:sp>
      <p:sp>
        <p:nvSpPr>
          <p:cNvPr id="1474" name="Rectangle"/>
          <p:cNvSpPr/>
          <p:nvPr/>
        </p:nvSpPr>
        <p:spPr>
          <a:xfrm>
            <a:off x="3314448" y="2403199"/>
            <a:ext cx="2864088" cy="10000073"/>
          </a:xfrm>
          <a:prstGeom prst="rect">
            <a:avLst/>
          </a:prstGeom>
          <a:ln w="12700">
            <a:solidFill>
              <a:srgbClr val="000000"/>
            </a:solidFill>
            <a:custDash>
              <a:ds d="100000" sp="200000"/>
            </a:custDash>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75" name="Line"/>
          <p:cNvSpPr/>
          <p:nvPr/>
        </p:nvSpPr>
        <p:spPr>
          <a:xfrm>
            <a:off x="3264316" y="10536277"/>
            <a:ext cx="243064" cy="1"/>
          </a:xfrm>
          <a:prstGeom prst="line">
            <a:avLst/>
          </a:prstGeom>
          <a:ln w="12700">
            <a:solidFill>
              <a:srgbClr val="000000"/>
            </a:solidFill>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1476" name="Rounded Rectangle"/>
          <p:cNvSpPr/>
          <p:nvPr/>
        </p:nvSpPr>
        <p:spPr>
          <a:xfrm>
            <a:off x="2864097" y="2359690"/>
            <a:ext cx="8774101" cy="2213747"/>
          </a:xfrm>
          <a:prstGeom prst="roundRect">
            <a:avLst>
              <a:gd name="adj" fmla="val 8605"/>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77" name="Rounded Rectangle"/>
          <p:cNvSpPr/>
          <p:nvPr/>
        </p:nvSpPr>
        <p:spPr>
          <a:xfrm>
            <a:off x="1567072" y="4786353"/>
            <a:ext cx="10105959" cy="1086259"/>
          </a:xfrm>
          <a:prstGeom prst="roundRect">
            <a:avLst>
              <a:gd name="adj" fmla="val 17537"/>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78" name="Rounded Rectangle"/>
          <p:cNvSpPr/>
          <p:nvPr/>
        </p:nvSpPr>
        <p:spPr>
          <a:xfrm>
            <a:off x="1567072" y="6086018"/>
            <a:ext cx="10105959" cy="1086259"/>
          </a:xfrm>
          <a:prstGeom prst="roundRect">
            <a:avLst>
              <a:gd name="adj" fmla="val 17537"/>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79" name="Rounded Rectangle"/>
          <p:cNvSpPr/>
          <p:nvPr/>
        </p:nvSpPr>
        <p:spPr>
          <a:xfrm>
            <a:off x="1567072" y="7347184"/>
            <a:ext cx="10105959" cy="2429957"/>
          </a:xfrm>
          <a:prstGeom prst="roundRect">
            <a:avLst>
              <a:gd name="adj" fmla="val 7840"/>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80" name="Rounded Rectangle"/>
          <p:cNvSpPr/>
          <p:nvPr/>
        </p:nvSpPr>
        <p:spPr>
          <a:xfrm>
            <a:off x="200582" y="9978381"/>
            <a:ext cx="11494665" cy="1128587"/>
          </a:xfrm>
          <a:prstGeom prst="roundRect">
            <a:avLst>
              <a:gd name="adj" fmla="val 16880"/>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81" name="Rounded Rectangle"/>
          <p:cNvSpPr/>
          <p:nvPr/>
        </p:nvSpPr>
        <p:spPr>
          <a:xfrm>
            <a:off x="200582" y="11308209"/>
            <a:ext cx="11494665" cy="1025496"/>
          </a:xfrm>
          <a:prstGeom prst="roundRect">
            <a:avLst>
              <a:gd name="adj" fmla="val 18576"/>
            </a:avLst>
          </a:prstGeom>
          <a:ln w="1016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82" name="Arrow"/>
          <p:cNvSpPr/>
          <p:nvPr/>
        </p:nvSpPr>
        <p:spPr>
          <a:xfrm>
            <a:off x="12991962" y="4666208"/>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6" name="Exploring the PETases sequence neighbourhood"/>
          <p:cNvSpPr txBox="1"/>
          <p:nvPr/>
        </p:nvSpPr>
        <p:spPr>
          <a:xfrm>
            <a:off x="5913120" y="528228"/>
            <a:ext cx="15957043"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Product Sans"/>
                <a:ea typeface="Product Sans"/>
                <a:cs typeface="Product Sans"/>
                <a:sym typeface="Product Sans"/>
              </a:defRPr>
            </a:lvl1pPr>
          </a:lstStyle>
          <a:p>
            <a:pPr/>
            <a:r>
              <a:t>Exploring the PETases sequence neighbourhood</a:t>
            </a:r>
          </a:p>
        </p:txBody>
      </p:sp>
      <p:sp>
        <p:nvSpPr>
          <p:cNvPr id="1487" name="PETases"/>
          <p:cNvSpPr/>
          <p:nvPr/>
        </p:nvSpPr>
        <p:spPr>
          <a:xfrm>
            <a:off x="5217535" y="5842246"/>
            <a:ext cx="2079411" cy="2083670"/>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pPr/>
            <a:r>
              <a:t>PETases</a:t>
            </a:r>
          </a:p>
        </p:txBody>
      </p:sp>
      <p:sp>
        <p:nvSpPr>
          <p:cNvPr id="1488" name="FF-1299"/>
          <p:cNvSpPr/>
          <p:nvPr/>
        </p:nvSpPr>
        <p:spPr>
          <a:xfrm>
            <a:off x="8208282" y="3917038"/>
            <a:ext cx="1270001" cy="1270001"/>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100">
                <a:solidFill>
                  <a:srgbClr val="FFFFFF"/>
                </a:solidFill>
                <a:latin typeface="Helvetica Neue Medium"/>
                <a:ea typeface="Helvetica Neue Medium"/>
                <a:cs typeface="Helvetica Neue Medium"/>
                <a:sym typeface="Helvetica Neue Medium"/>
              </a:defRPr>
            </a:lvl1pPr>
          </a:lstStyle>
          <a:p>
            <a:pPr/>
            <a:r>
              <a:t>FF-1299</a:t>
            </a:r>
          </a:p>
        </p:txBody>
      </p:sp>
      <p:sp>
        <p:nvSpPr>
          <p:cNvPr id="1489" name="FF-256"/>
          <p:cNvSpPr/>
          <p:nvPr/>
        </p:nvSpPr>
        <p:spPr>
          <a:xfrm>
            <a:off x="7824915" y="5946316"/>
            <a:ext cx="1270001" cy="1270001"/>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pPr/>
            <a:r>
              <a:t>FF-256</a:t>
            </a:r>
          </a:p>
        </p:txBody>
      </p:sp>
      <p:sp>
        <p:nvSpPr>
          <p:cNvPr id="1490" name="FF-151"/>
          <p:cNvSpPr/>
          <p:nvPr/>
        </p:nvSpPr>
        <p:spPr>
          <a:xfrm>
            <a:off x="3419565" y="7767590"/>
            <a:ext cx="1270001" cy="1270001"/>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pPr/>
            <a:r>
              <a:t>FF-151</a:t>
            </a:r>
          </a:p>
        </p:txBody>
      </p:sp>
      <p:sp>
        <p:nvSpPr>
          <p:cNvPr id="1491" name="FF-937"/>
          <p:cNvSpPr/>
          <p:nvPr/>
        </p:nvSpPr>
        <p:spPr>
          <a:xfrm>
            <a:off x="2582051" y="3092899"/>
            <a:ext cx="1270001" cy="1270001"/>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100">
                <a:solidFill>
                  <a:srgbClr val="FFFFFF"/>
                </a:solidFill>
                <a:latin typeface="Helvetica Neue Medium"/>
                <a:ea typeface="Helvetica Neue Medium"/>
                <a:cs typeface="Helvetica Neue Medium"/>
                <a:sym typeface="Helvetica Neue Medium"/>
              </a:defRPr>
            </a:lvl1pPr>
          </a:lstStyle>
          <a:p>
            <a:pPr/>
            <a:r>
              <a:t>FF-937</a:t>
            </a:r>
          </a:p>
        </p:txBody>
      </p:sp>
      <p:sp>
        <p:nvSpPr>
          <p:cNvPr id="1492" name="FF-741"/>
          <p:cNvSpPr/>
          <p:nvPr/>
        </p:nvSpPr>
        <p:spPr>
          <a:xfrm>
            <a:off x="6270614" y="9240505"/>
            <a:ext cx="1270001" cy="1270001"/>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pPr/>
            <a:r>
              <a:t>FF-741</a:t>
            </a:r>
          </a:p>
        </p:txBody>
      </p:sp>
      <p:sp>
        <p:nvSpPr>
          <p:cNvPr id="1493" name="Circle"/>
          <p:cNvSpPr/>
          <p:nvPr/>
        </p:nvSpPr>
        <p:spPr>
          <a:xfrm>
            <a:off x="53413" y="6249080"/>
            <a:ext cx="1270001" cy="1270001"/>
          </a:xfrm>
          <a:prstGeom prst="ellipse">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94" name="Circle"/>
          <p:cNvSpPr/>
          <p:nvPr/>
        </p:nvSpPr>
        <p:spPr>
          <a:xfrm>
            <a:off x="1050949" y="10289466"/>
            <a:ext cx="1270001" cy="1270001"/>
          </a:xfrm>
          <a:prstGeom prst="ellipse">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95" name="Circle"/>
          <p:cNvSpPr/>
          <p:nvPr/>
        </p:nvSpPr>
        <p:spPr>
          <a:xfrm>
            <a:off x="11490280" y="8173373"/>
            <a:ext cx="1270001" cy="1270001"/>
          </a:xfrm>
          <a:prstGeom prst="ellipse">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96" name="Circle"/>
          <p:cNvSpPr/>
          <p:nvPr/>
        </p:nvSpPr>
        <p:spPr>
          <a:xfrm>
            <a:off x="4230329" y="837044"/>
            <a:ext cx="1270001" cy="1270001"/>
          </a:xfrm>
          <a:prstGeom prst="ellipse">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97" name="Circle"/>
          <p:cNvSpPr/>
          <p:nvPr/>
        </p:nvSpPr>
        <p:spPr>
          <a:xfrm>
            <a:off x="1336903" y="1960437"/>
            <a:ext cx="9840674" cy="9847289"/>
          </a:xfrm>
          <a:prstGeom prst="ellipse">
            <a:avLst/>
          </a:prstGeom>
          <a:ln w="38100" cap="rnd">
            <a:solidFill>
              <a:srgbClr val="000000"/>
            </a:solidFill>
            <a:custDash>
              <a:ds d="100000" sp="200000"/>
            </a:custDash>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cxnSp>
        <p:nvCxnSpPr>
          <p:cNvPr id="1498" name="Connection Line"/>
          <p:cNvCxnSpPr>
            <a:stCxn id="1487" idx="0"/>
            <a:endCxn id="1488" idx="0"/>
          </p:cNvCxnSpPr>
          <p:nvPr/>
        </p:nvCxnSpPr>
        <p:spPr>
          <a:xfrm flipV="1">
            <a:off x="6257240" y="4552038"/>
            <a:ext cx="2586043" cy="2332043"/>
          </a:xfrm>
          <a:prstGeom prst="straightConnector1">
            <a:avLst/>
          </a:prstGeom>
          <a:ln w="25400">
            <a:solidFill>
              <a:srgbClr val="000000"/>
            </a:solidFill>
            <a:miter lim="400000"/>
          </a:ln>
        </p:spPr>
      </p:cxnSp>
      <p:cxnSp>
        <p:nvCxnSpPr>
          <p:cNvPr id="1499" name="Connection Line"/>
          <p:cNvCxnSpPr>
            <a:stCxn id="1487" idx="0"/>
            <a:endCxn id="1496" idx="0"/>
          </p:cNvCxnSpPr>
          <p:nvPr/>
        </p:nvCxnSpPr>
        <p:spPr>
          <a:xfrm flipH="1" flipV="1">
            <a:off x="4865329" y="1472044"/>
            <a:ext cx="1391912" cy="5412037"/>
          </a:xfrm>
          <a:prstGeom prst="straightConnector1">
            <a:avLst/>
          </a:prstGeom>
          <a:ln w="25400">
            <a:solidFill>
              <a:srgbClr val="000000"/>
            </a:solidFill>
            <a:miter lim="400000"/>
          </a:ln>
        </p:spPr>
      </p:cxnSp>
      <p:cxnSp>
        <p:nvCxnSpPr>
          <p:cNvPr id="1500" name="Connection Line"/>
          <p:cNvCxnSpPr>
            <a:stCxn id="1487" idx="0"/>
            <a:endCxn id="1493" idx="0"/>
          </p:cNvCxnSpPr>
          <p:nvPr/>
        </p:nvCxnSpPr>
        <p:spPr>
          <a:xfrm flipH="1">
            <a:off x="688413" y="6884080"/>
            <a:ext cx="5568828" cy="1"/>
          </a:xfrm>
          <a:prstGeom prst="straightConnector1">
            <a:avLst/>
          </a:prstGeom>
          <a:ln w="25400">
            <a:solidFill>
              <a:srgbClr val="000000"/>
            </a:solidFill>
            <a:miter lim="400000"/>
          </a:ln>
        </p:spPr>
      </p:cxnSp>
      <p:cxnSp>
        <p:nvCxnSpPr>
          <p:cNvPr id="1501" name="Connection Line"/>
          <p:cNvCxnSpPr>
            <a:stCxn id="1487" idx="0"/>
            <a:endCxn id="1490" idx="0"/>
          </p:cNvCxnSpPr>
          <p:nvPr/>
        </p:nvCxnSpPr>
        <p:spPr>
          <a:xfrm flipH="1">
            <a:off x="4054565" y="6884080"/>
            <a:ext cx="2202676" cy="1518511"/>
          </a:xfrm>
          <a:prstGeom prst="straightConnector1">
            <a:avLst/>
          </a:prstGeom>
          <a:ln w="25400">
            <a:solidFill>
              <a:srgbClr val="000000"/>
            </a:solidFill>
            <a:miter lim="400000"/>
          </a:ln>
        </p:spPr>
      </p:cxnSp>
      <p:cxnSp>
        <p:nvCxnSpPr>
          <p:cNvPr id="1502" name="Connection Line"/>
          <p:cNvCxnSpPr>
            <a:stCxn id="1487" idx="0"/>
            <a:endCxn id="1492" idx="0"/>
          </p:cNvCxnSpPr>
          <p:nvPr/>
        </p:nvCxnSpPr>
        <p:spPr>
          <a:xfrm>
            <a:off x="6257240" y="6884080"/>
            <a:ext cx="648375" cy="2991426"/>
          </a:xfrm>
          <a:prstGeom prst="straightConnector1">
            <a:avLst/>
          </a:prstGeom>
          <a:ln w="25400">
            <a:solidFill>
              <a:srgbClr val="000000"/>
            </a:solidFill>
            <a:miter lim="400000"/>
          </a:ln>
        </p:spPr>
      </p:cxnSp>
      <p:cxnSp>
        <p:nvCxnSpPr>
          <p:cNvPr id="1503" name="Connection Line"/>
          <p:cNvCxnSpPr>
            <a:stCxn id="1487" idx="0"/>
            <a:endCxn id="1491" idx="0"/>
          </p:cNvCxnSpPr>
          <p:nvPr/>
        </p:nvCxnSpPr>
        <p:spPr>
          <a:xfrm flipH="1" flipV="1">
            <a:off x="3217051" y="3727899"/>
            <a:ext cx="3040190" cy="3156182"/>
          </a:xfrm>
          <a:prstGeom prst="straightConnector1">
            <a:avLst/>
          </a:prstGeom>
          <a:ln w="25400">
            <a:solidFill>
              <a:srgbClr val="000000"/>
            </a:solidFill>
            <a:miter lim="400000"/>
          </a:ln>
        </p:spPr>
      </p:cxnSp>
      <p:cxnSp>
        <p:nvCxnSpPr>
          <p:cNvPr id="1504" name="Connection Line"/>
          <p:cNvCxnSpPr>
            <a:stCxn id="1487" idx="0"/>
            <a:endCxn id="1489" idx="0"/>
          </p:cNvCxnSpPr>
          <p:nvPr/>
        </p:nvCxnSpPr>
        <p:spPr>
          <a:xfrm flipV="1">
            <a:off x="6257240" y="6581316"/>
            <a:ext cx="2202676" cy="302765"/>
          </a:xfrm>
          <a:prstGeom prst="straightConnector1">
            <a:avLst/>
          </a:prstGeom>
          <a:ln w="25400">
            <a:solidFill>
              <a:srgbClr val="000000"/>
            </a:solidFill>
            <a:miter lim="400000"/>
          </a:ln>
        </p:spPr>
      </p:cxnSp>
      <p:cxnSp>
        <p:nvCxnSpPr>
          <p:cNvPr id="1505" name="Connection Line"/>
          <p:cNvCxnSpPr>
            <a:stCxn id="1495" idx="0"/>
            <a:endCxn id="1487" idx="0"/>
          </p:cNvCxnSpPr>
          <p:nvPr/>
        </p:nvCxnSpPr>
        <p:spPr>
          <a:xfrm flipH="1" flipV="1">
            <a:off x="6257240" y="6884080"/>
            <a:ext cx="5868041" cy="1924294"/>
          </a:xfrm>
          <a:prstGeom prst="straightConnector1">
            <a:avLst/>
          </a:prstGeom>
          <a:ln w="25400">
            <a:solidFill>
              <a:srgbClr val="000000"/>
            </a:solidFill>
            <a:miter lim="400000"/>
          </a:ln>
        </p:spPr>
      </p:cxnSp>
      <p:cxnSp>
        <p:nvCxnSpPr>
          <p:cNvPr id="1506" name="Connection Line"/>
          <p:cNvCxnSpPr>
            <a:stCxn id="1494" idx="0"/>
            <a:endCxn id="1487" idx="0"/>
          </p:cNvCxnSpPr>
          <p:nvPr/>
        </p:nvCxnSpPr>
        <p:spPr>
          <a:xfrm flipV="1">
            <a:off x="1685949" y="6884080"/>
            <a:ext cx="4571292" cy="4040387"/>
          </a:xfrm>
          <a:prstGeom prst="straightConnector1">
            <a:avLst/>
          </a:prstGeom>
          <a:ln w="25400">
            <a:solidFill>
              <a:srgbClr val="000000"/>
            </a:solidFill>
            <a:miter lim="400000"/>
          </a:ln>
        </p:spPr>
      </p:cxnSp>
      <p:pic>
        <p:nvPicPr>
          <p:cNvPr id="1507" name="Screenshot 2020-06-04 at 17.28.39.png" descr="Screenshot 2020-06-04 at 17.28.39.png"/>
          <p:cNvPicPr>
            <a:picLocks noChangeAspect="1"/>
          </p:cNvPicPr>
          <p:nvPr/>
        </p:nvPicPr>
        <p:blipFill>
          <a:blip r:embed="rId3">
            <a:extLst/>
          </a:blip>
          <a:stretch>
            <a:fillRect/>
          </a:stretch>
        </p:blipFill>
        <p:spPr>
          <a:xfrm>
            <a:off x="11961926" y="2906880"/>
            <a:ext cx="11811001" cy="4813301"/>
          </a:xfrm>
          <a:prstGeom prst="rect">
            <a:avLst/>
          </a:prstGeom>
          <a:ln w="12700">
            <a:miter lim="400000"/>
          </a:ln>
        </p:spPr>
      </p:pic>
      <p:pic>
        <p:nvPicPr>
          <p:cNvPr id="1508" name="hollfelder.jpg" descr="hollfelder.jpg"/>
          <p:cNvPicPr>
            <a:picLocks noChangeAspect="1"/>
          </p:cNvPicPr>
          <p:nvPr/>
        </p:nvPicPr>
        <p:blipFill>
          <a:blip r:embed="rId4">
            <a:extLst/>
          </a:blip>
          <a:stretch>
            <a:fillRect/>
          </a:stretch>
        </p:blipFill>
        <p:spPr>
          <a:xfrm>
            <a:off x="16973709" y="9085001"/>
            <a:ext cx="6696765" cy="3268930"/>
          </a:xfrm>
          <a:prstGeom prst="rect">
            <a:avLst/>
          </a:prstGeom>
          <a:ln w="12700">
            <a:miter lim="400000"/>
          </a:ln>
        </p:spPr>
      </p:pic>
      <p:sp>
        <p:nvSpPr>
          <p:cNvPr id="1509" name="Prof. Florian Hollfelder University of Cambridge"/>
          <p:cNvSpPr txBox="1"/>
          <p:nvPr/>
        </p:nvSpPr>
        <p:spPr>
          <a:xfrm>
            <a:off x="13561566" y="10173896"/>
            <a:ext cx="6523635" cy="15011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Product Sans"/>
                <a:ea typeface="Product Sans"/>
                <a:cs typeface="Product Sans"/>
                <a:sym typeface="Product Sans"/>
              </a:defRPr>
            </a:pPr>
            <a:r>
              <a:t>Prof. Florian Hollfelder</a:t>
            </a:r>
            <a:br/>
            <a:r>
              <a:t>University of Cambridge</a:t>
            </a:r>
          </a:p>
        </p:txBody>
      </p:sp>
      <p:sp>
        <p:nvSpPr>
          <p:cNvPr id="1510" name="Ultrahigh-Throughput Screening…"/>
          <p:cNvSpPr txBox="1"/>
          <p:nvPr/>
        </p:nvSpPr>
        <p:spPr>
          <a:xfrm>
            <a:off x="13565072" y="7490210"/>
            <a:ext cx="7859638" cy="238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200"/>
              </a:spcBef>
              <a:defRPr sz="4300">
                <a:latin typeface="Product Sans"/>
                <a:ea typeface="Product Sans"/>
                <a:cs typeface="Product Sans"/>
                <a:sym typeface="Product Sans"/>
              </a:defRPr>
            </a:pPr>
            <a:r>
              <a:t>Ultrahigh-Throughput Screening </a:t>
            </a:r>
          </a:p>
          <a:p>
            <a:pPr defTabSz="457200">
              <a:lnSpc>
                <a:spcPct val="100000"/>
              </a:lnSpc>
              <a:spcBef>
                <a:spcPts val="1200"/>
              </a:spcBef>
              <a:defRPr sz="4300">
                <a:latin typeface="Product Sans"/>
                <a:ea typeface="Product Sans"/>
                <a:cs typeface="Product Sans"/>
                <a:sym typeface="Product Sans"/>
              </a:defRPr>
            </a:pPr>
            <a:r>
              <a:t>of Single-Cell Lysates.</a:t>
            </a:r>
          </a:p>
          <a:p>
            <a:pPr defTabSz="457200">
              <a:lnSpc>
                <a:spcPct val="100000"/>
              </a:lnSpc>
              <a:spcBef>
                <a:spcPts val="1200"/>
              </a:spcBef>
              <a:defRPr sz="4300">
                <a:latin typeface="Product Sans"/>
                <a:ea typeface="Product Sans"/>
                <a:cs typeface="Product Sans"/>
                <a:sym typeface="Product Sans"/>
              </a:defRPr>
            </a:pPr>
            <a:r>
              <a:t>Gielen et al. 2017 </a:t>
            </a:r>
          </a:p>
        </p:txBody>
      </p:sp>
      <p:pic>
        <p:nvPicPr>
          <p:cNvPr id="1511" name="UKRI_BBSR_Council-Logo_Horiz-CMYK.ai" descr="UKRI_BBSR_Council-Logo_Horiz-CMYK.ai"/>
          <p:cNvPicPr>
            <a:picLocks noChangeAspect="1"/>
          </p:cNvPicPr>
          <p:nvPr/>
        </p:nvPicPr>
        <p:blipFill>
          <a:blip r:embed="rId5">
            <a:extLst/>
          </a:blip>
          <a:stretch>
            <a:fillRect/>
          </a:stretch>
        </p:blipFill>
        <p:spPr>
          <a:xfrm>
            <a:off x="13618717" y="11770816"/>
            <a:ext cx="5602270" cy="1351411"/>
          </a:xfrm>
          <a:prstGeom prst="rect">
            <a:avLst/>
          </a:prstGeom>
          <a:ln w="12700">
            <a:miter lim="400000"/>
          </a:ln>
        </p:spPr>
      </p:pic>
      <p:sp>
        <p:nvSpPr>
          <p:cNvPr id="1512" name="link length —&gt; change in active sites residues"/>
          <p:cNvSpPr txBox="1"/>
          <p:nvPr/>
        </p:nvSpPr>
        <p:spPr>
          <a:xfrm>
            <a:off x="477839" y="12431637"/>
            <a:ext cx="1193078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link length —&gt; change in active sites residues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6" name="SARS-CoV-2"/>
          <p:cNvSpPr txBox="1"/>
          <p:nvPr>
            <p:ph type="title"/>
          </p:nvPr>
        </p:nvSpPr>
        <p:spPr>
          <a:xfrm>
            <a:off x="1030785" y="726978"/>
            <a:ext cx="12675159" cy="3634764"/>
          </a:xfrm>
          <a:prstGeom prst="rect">
            <a:avLst/>
          </a:prstGeom>
        </p:spPr>
        <p:txBody>
          <a:bodyPr/>
          <a:lstStyle>
            <a:lvl1pPr>
              <a:defRPr spc="-133" sz="6700">
                <a:latin typeface="Product Sans"/>
                <a:ea typeface="Product Sans"/>
                <a:cs typeface="Product Sans"/>
                <a:sym typeface="Product Sans"/>
              </a:defRPr>
            </a:lvl1pPr>
          </a:lstStyle>
          <a:p>
            <a:pPr/>
            <a:r>
              <a:t>SARS-CoV-2</a:t>
            </a:r>
          </a:p>
        </p:txBody>
      </p:sp>
      <p:pic>
        <p:nvPicPr>
          <p:cNvPr id="1517" name="Figure 1 - S-protein-ACE2.png" descr="Figure 1 - S-protein-ACE2.png"/>
          <p:cNvPicPr>
            <a:picLocks noChangeAspect="1"/>
          </p:cNvPicPr>
          <p:nvPr/>
        </p:nvPicPr>
        <p:blipFill>
          <a:blip r:embed="rId3">
            <a:extLst/>
          </a:blip>
          <a:srcRect l="0" t="0" r="57443" b="0"/>
          <a:stretch>
            <a:fillRect/>
          </a:stretch>
        </p:blipFill>
        <p:spPr>
          <a:xfrm>
            <a:off x="13698472" y="749895"/>
            <a:ext cx="9174856" cy="12216106"/>
          </a:xfrm>
          <a:prstGeom prst="rect">
            <a:avLst/>
          </a:prstGeom>
          <a:ln w="12700">
            <a:miter lim="400000"/>
          </a:ln>
        </p:spPr>
      </p:pic>
      <p:sp>
        <p:nvSpPr>
          <p:cNvPr id="1518" name="Spike"/>
          <p:cNvSpPr txBox="1"/>
          <p:nvPr/>
        </p:nvSpPr>
        <p:spPr>
          <a:xfrm>
            <a:off x="20658852" y="2140144"/>
            <a:ext cx="164988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Spike</a:t>
            </a:r>
          </a:p>
        </p:txBody>
      </p:sp>
      <p:sp>
        <p:nvSpPr>
          <p:cNvPr id="1519" name="ACE2"/>
          <p:cNvSpPr txBox="1"/>
          <p:nvPr/>
        </p:nvSpPr>
        <p:spPr>
          <a:xfrm>
            <a:off x="13726842" y="10060264"/>
            <a:ext cx="1660856"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ACE2</a:t>
            </a:r>
          </a:p>
        </p:txBody>
      </p:sp>
      <p:sp>
        <p:nvSpPr>
          <p:cNvPr id="1520" name="Binding of CoV-2:Spike protein…"/>
          <p:cNvSpPr txBox="1"/>
          <p:nvPr/>
        </p:nvSpPr>
        <p:spPr>
          <a:xfrm>
            <a:off x="1183462" y="4937760"/>
            <a:ext cx="10431019" cy="38404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000">
                <a:latin typeface="Product Sans"/>
                <a:ea typeface="Product Sans"/>
                <a:cs typeface="Product Sans"/>
                <a:sym typeface="Product Sans"/>
              </a:defRPr>
            </a:pPr>
            <a:r>
              <a:t>Binding of CoV-2:Spike protein </a:t>
            </a:r>
          </a:p>
          <a:p>
            <a:pPr>
              <a:defRPr sz="6000">
                <a:latin typeface="Product Sans"/>
                <a:ea typeface="Product Sans"/>
                <a:cs typeface="Product Sans"/>
                <a:sym typeface="Product Sans"/>
              </a:defRPr>
            </a:pPr>
            <a:r>
              <a:t>to human ACE2</a:t>
            </a:r>
          </a:p>
          <a:p>
            <a:pPr>
              <a:defRPr sz="6000">
                <a:latin typeface="Product Sans"/>
                <a:ea typeface="Product Sans"/>
                <a:cs typeface="Product Sans"/>
                <a:sym typeface="Product Sans"/>
              </a:defRPr>
            </a:pPr>
            <a:r>
              <a:t>is the first step in infection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4" name="Image" descr="Image"/>
          <p:cNvPicPr>
            <a:picLocks noChangeAspect="1"/>
          </p:cNvPicPr>
          <p:nvPr/>
        </p:nvPicPr>
        <p:blipFill>
          <a:blip r:embed="rId3">
            <a:extLst/>
          </a:blip>
          <a:stretch>
            <a:fillRect/>
          </a:stretch>
        </p:blipFill>
        <p:spPr>
          <a:xfrm>
            <a:off x="2523066" y="0"/>
            <a:ext cx="18288000" cy="13716001"/>
          </a:xfrm>
          <a:prstGeom prst="rect">
            <a:avLst/>
          </a:prstGeom>
          <a:ln w="12700">
            <a:miter lim="400000"/>
          </a:ln>
        </p:spPr>
      </p:pic>
      <p:sp>
        <p:nvSpPr>
          <p:cNvPr id="1525" name="SARS-CoV-2"/>
          <p:cNvSpPr txBox="1"/>
          <p:nvPr>
            <p:ph type="title"/>
          </p:nvPr>
        </p:nvSpPr>
        <p:spPr>
          <a:xfrm>
            <a:off x="1087966" y="598334"/>
            <a:ext cx="9011086" cy="2391214"/>
          </a:xfrm>
          <a:prstGeom prst="rect">
            <a:avLst/>
          </a:prstGeom>
        </p:spPr>
        <p:txBody>
          <a:bodyPr/>
          <a:lstStyle>
            <a:lvl1pPr>
              <a:defRPr spc="-192" sz="9600">
                <a:latin typeface="Product Sans"/>
                <a:ea typeface="Product Sans"/>
                <a:cs typeface="Product Sans"/>
                <a:sym typeface="Product Sans"/>
              </a:defRPr>
            </a:lvl1pPr>
          </a:lstStyle>
          <a:p>
            <a:pPr/>
            <a:r>
              <a:t>SARS-CoV-2</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9" name="SARS-CoV-2"/>
          <p:cNvSpPr txBox="1"/>
          <p:nvPr>
            <p:ph type="title"/>
          </p:nvPr>
        </p:nvSpPr>
        <p:spPr>
          <a:xfrm>
            <a:off x="1206500" y="1079500"/>
            <a:ext cx="9214285" cy="844261"/>
          </a:xfrm>
          <a:prstGeom prst="rect">
            <a:avLst/>
          </a:prstGeom>
        </p:spPr>
        <p:txBody>
          <a:bodyPr/>
          <a:lstStyle>
            <a:lvl1pPr defTabSz="1365469">
              <a:defRPr spc="-95" sz="4760">
                <a:latin typeface="Product Sans"/>
                <a:ea typeface="Product Sans"/>
                <a:cs typeface="Product Sans"/>
                <a:sym typeface="Product Sans"/>
              </a:defRPr>
            </a:lvl1pPr>
          </a:lstStyle>
          <a:p>
            <a:pPr/>
            <a:r>
              <a:t>SARS-CoV-2</a:t>
            </a:r>
          </a:p>
        </p:txBody>
      </p:sp>
      <p:pic>
        <p:nvPicPr>
          <p:cNvPr id="1530" name="Figure 1 - S-protein-ACE2.png" descr="Figure 1 - S-protein-ACE2.png"/>
          <p:cNvPicPr>
            <a:picLocks noChangeAspect="1"/>
          </p:cNvPicPr>
          <p:nvPr/>
        </p:nvPicPr>
        <p:blipFill>
          <a:blip r:embed="rId3">
            <a:extLst/>
          </a:blip>
          <a:stretch>
            <a:fillRect/>
          </a:stretch>
        </p:blipFill>
        <p:spPr>
          <a:xfrm>
            <a:off x="1222719" y="749947"/>
            <a:ext cx="21559263" cy="12216106"/>
          </a:xfrm>
          <a:prstGeom prst="rect">
            <a:avLst/>
          </a:prstGeom>
          <a:ln w="12700">
            <a:miter lim="400000"/>
          </a:ln>
        </p:spPr>
      </p:pic>
      <p:sp>
        <p:nvSpPr>
          <p:cNvPr id="1531" name="Spike"/>
          <p:cNvSpPr txBox="1"/>
          <p:nvPr/>
        </p:nvSpPr>
        <p:spPr>
          <a:xfrm>
            <a:off x="7963455" y="2418359"/>
            <a:ext cx="164988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Spike</a:t>
            </a:r>
          </a:p>
        </p:txBody>
      </p:sp>
      <p:sp>
        <p:nvSpPr>
          <p:cNvPr id="1532" name="ACE2"/>
          <p:cNvSpPr txBox="1"/>
          <p:nvPr/>
        </p:nvSpPr>
        <p:spPr>
          <a:xfrm>
            <a:off x="1324303" y="10367765"/>
            <a:ext cx="166085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ACE2</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6" name="Image" descr="Image"/>
          <p:cNvPicPr>
            <a:picLocks noChangeAspect="1"/>
          </p:cNvPicPr>
          <p:nvPr/>
        </p:nvPicPr>
        <p:blipFill>
          <a:blip r:embed="rId3">
            <a:extLst/>
          </a:blip>
          <a:stretch>
            <a:fillRect/>
          </a:stretch>
        </p:blipFill>
        <p:spPr>
          <a:xfrm>
            <a:off x="-301131" y="2517113"/>
            <a:ext cx="12504739" cy="9378554"/>
          </a:xfrm>
          <a:prstGeom prst="rect">
            <a:avLst/>
          </a:prstGeom>
          <a:ln w="12700">
            <a:miter lim="400000"/>
          </a:ln>
        </p:spPr>
      </p:pic>
      <p:pic>
        <p:nvPicPr>
          <p:cNvPr id="1537" name="Supplementary Figure S12 - Potential allosteric region.tif" descr="Supplementary Figure S12 - Potential allosteric region.tif"/>
          <p:cNvPicPr>
            <a:picLocks noChangeAspect="1"/>
          </p:cNvPicPr>
          <p:nvPr/>
        </p:nvPicPr>
        <p:blipFill>
          <a:blip r:embed="rId4">
            <a:extLst/>
          </a:blip>
          <a:stretch>
            <a:fillRect/>
          </a:stretch>
        </p:blipFill>
        <p:spPr>
          <a:xfrm>
            <a:off x="11021593" y="3002389"/>
            <a:ext cx="14371816" cy="8408002"/>
          </a:xfrm>
          <a:prstGeom prst="rect">
            <a:avLst/>
          </a:prstGeom>
          <a:ln w="12700">
            <a:miter lim="400000"/>
          </a:ln>
        </p:spPr>
      </p:pic>
      <p:sp>
        <p:nvSpPr>
          <p:cNvPr id="1538" name="Clustered in allosteric region"/>
          <p:cNvSpPr txBox="1"/>
          <p:nvPr/>
        </p:nvSpPr>
        <p:spPr>
          <a:xfrm>
            <a:off x="14283658" y="12028606"/>
            <a:ext cx="762884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roduct Sans"/>
                <a:ea typeface="Product Sans"/>
                <a:cs typeface="Product Sans"/>
                <a:sym typeface="Product Sans"/>
              </a:defRPr>
            </a:lvl1pPr>
          </a:lstStyle>
          <a:p>
            <a:pPr/>
            <a:r>
              <a:t>Clustered in allosteric region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2" name="Figure 2- Phylogenetic Tree selected species.png" descr="Figure 2- Phylogenetic Tree selected species.png"/>
          <p:cNvPicPr>
            <a:picLocks noChangeAspect="1"/>
          </p:cNvPicPr>
          <p:nvPr/>
        </p:nvPicPr>
        <p:blipFill>
          <a:blip r:embed="rId3">
            <a:extLst/>
          </a:blip>
          <a:srcRect l="0" t="0" r="6375" b="0"/>
          <a:stretch>
            <a:fillRect/>
          </a:stretch>
        </p:blipFill>
        <p:spPr>
          <a:xfrm>
            <a:off x="3104323" y="-135467"/>
            <a:ext cx="17016612" cy="13716001"/>
          </a:xfrm>
          <a:prstGeom prst="rect">
            <a:avLst/>
          </a:prstGeom>
          <a:ln w="12700">
            <a:miter lim="400000"/>
          </a:ln>
        </p:spPr>
      </p:pic>
      <p:sp>
        <p:nvSpPr>
          <p:cNvPr id="1543" name="Arrow"/>
          <p:cNvSpPr/>
          <p:nvPr/>
        </p:nvSpPr>
        <p:spPr>
          <a:xfrm flipH="1">
            <a:off x="20240242" y="5974070"/>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Expanding structure superfamilies with sequence data"/>
          <p:cNvSpPr txBox="1"/>
          <p:nvPr/>
        </p:nvSpPr>
        <p:spPr>
          <a:xfrm>
            <a:off x="4378781" y="344024"/>
            <a:ext cx="15626437"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latin typeface="Product Sans"/>
                <a:ea typeface="Product Sans"/>
                <a:cs typeface="Product Sans"/>
                <a:sym typeface="Product Sans"/>
              </a:defRPr>
            </a:lvl1pPr>
          </a:lstStyle>
          <a:p>
            <a:pPr/>
            <a:r>
              <a:t>Expanding structure superfamilies with sequence data</a:t>
            </a:r>
          </a:p>
        </p:txBody>
      </p:sp>
      <p:pic>
        <p:nvPicPr>
          <p:cNvPr id="199" name="Image" descr="Image"/>
          <p:cNvPicPr>
            <a:picLocks noChangeAspect="1"/>
          </p:cNvPicPr>
          <p:nvPr/>
        </p:nvPicPr>
        <p:blipFill>
          <a:blip r:embed="rId3">
            <a:extLst/>
          </a:blip>
          <a:stretch>
            <a:fillRect/>
          </a:stretch>
        </p:blipFill>
        <p:spPr>
          <a:xfrm>
            <a:off x="8024658" y="2094179"/>
            <a:ext cx="8334684" cy="1783555"/>
          </a:xfrm>
          <a:prstGeom prst="rect">
            <a:avLst/>
          </a:prstGeom>
          <a:ln w="12700">
            <a:miter lim="400000"/>
          </a:ln>
        </p:spPr>
      </p:pic>
      <p:sp>
        <p:nvSpPr>
          <p:cNvPr id="200" name="Oval"/>
          <p:cNvSpPr/>
          <p:nvPr/>
        </p:nvSpPr>
        <p:spPr>
          <a:xfrm>
            <a:off x="6656751" y="1643725"/>
            <a:ext cx="11070498" cy="2684463"/>
          </a:xfrm>
          <a:prstGeom prst="ellipse">
            <a:avLst/>
          </a:prstGeom>
          <a:ln w="635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1" name="Structures"/>
          <p:cNvSpPr txBox="1"/>
          <p:nvPr/>
        </p:nvSpPr>
        <p:spPr>
          <a:xfrm>
            <a:off x="18746714" y="2535106"/>
            <a:ext cx="310195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latin typeface="Product Sans"/>
                <a:ea typeface="Product Sans"/>
                <a:cs typeface="Product Sans"/>
                <a:sym typeface="Product Sans"/>
              </a:defRPr>
            </a:lvl1pPr>
          </a:lstStyle>
          <a:p>
            <a:pPr/>
            <a:r>
              <a:t>Structures</a:t>
            </a:r>
          </a:p>
        </p:txBody>
      </p:sp>
      <p:grpSp>
        <p:nvGrpSpPr>
          <p:cNvPr id="205" name="Group"/>
          <p:cNvGrpSpPr/>
          <p:nvPr/>
        </p:nvGrpSpPr>
        <p:grpSpPr>
          <a:xfrm>
            <a:off x="6571107" y="4726188"/>
            <a:ext cx="15672110" cy="6557434"/>
            <a:chOff x="0" y="0"/>
            <a:chExt cx="15672109" cy="6557433"/>
          </a:xfrm>
        </p:grpSpPr>
        <p:pic>
          <p:nvPicPr>
            <p:cNvPr id="202" name="Image" descr="Image"/>
            <p:cNvPicPr>
              <a:picLocks noChangeAspect="1"/>
            </p:cNvPicPr>
            <p:nvPr/>
          </p:nvPicPr>
          <p:blipFill>
            <a:blip r:embed="rId4">
              <a:extLst/>
            </a:blip>
            <a:stretch>
              <a:fillRect/>
            </a:stretch>
          </p:blipFill>
          <p:spPr>
            <a:xfrm>
              <a:off x="0" y="746155"/>
              <a:ext cx="11133998" cy="5811279"/>
            </a:xfrm>
            <a:prstGeom prst="rect">
              <a:avLst/>
            </a:prstGeom>
            <a:ln w="12700" cap="flat">
              <a:noFill/>
              <a:miter lim="400000"/>
            </a:ln>
            <a:effectLst/>
          </p:spPr>
        </p:pic>
        <p:sp>
          <p:nvSpPr>
            <p:cNvPr id="203" name="Arrow"/>
            <p:cNvSpPr/>
            <p:nvPr/>
          </p:nvSpPr>
          <p:spPr>
            <a:xfrm rot="5400000">
              <a:off x="4931998" y="-1"/>
              <a:ext cx="1270001" cy="1270001"/>
            </a:xfrm>
            <a:prstGeom prst="rightArrow">
              <a:avLst>
                <a:gd name="adj1" fmla="val 32000"/>
                <a:gd name="adj2" fmla="val 64000"/>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4" name="Sequence profile"/>
            <p:cNvSpPr txBox="1"/>
            <p:nvPr/>
          </p:nvSpPr>
          <p:spPr>
            <a:xfrm>
              <a:off x="10725001" y="2358547"/>
              <a:ext cx="4947109" cy="901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atin typeface="Product Sans"/>
                  <a:ea typeface="Product Sans"/>
                  <a:cs typeface="Product Sans"/>
                  <a:sym typeface="Product Sans"/>
                </a:defRPr>
              </a:lvl1pPr>
            </a:lstStyle>
            <a:p>
              <a:pPr/>
              <a:r>
                <a:t>Sequence profile</a:t>
              </a:r>
            </a:p>
          </p:txBody>
        </p:sp>
      </p:grpSp>
      <p:grpSp>
        <p:nvGrpSpPr>
          <p:cNvPr id="209" name="Group"/>
          <p:cNvGrpSpPr/>
          <p:nvPr/>
        </p:nvGrpSpPr>
        <p:grpSpPr>
          <a:xfrm>
            <a:off x="10309820" y="9642408"/>
            <a:ext cx="13763437" cy="4295809"/>
            <a:chOff x="0" y="0"/>
            <a:chExt cx="13763435" cy="4295807"/>
          </a:xfrm>
        </p:grpSpPr>
        <p:pic>
          <p:nvPicPr>
            <p:cNvPr id="206" name="Image" descr="Image"/>
            <p:cNvPicPr>
              <a:picLocks noChangeAspect="1"/>
            </p:cNvPicPr>
            <p:nvPr/>
          </p:nvPicPr>
          <p:blipFill>
            <a:blip r:embed="rId5">
              <a:extLst/>
            </a:blip>
            <a:stretch>
              <a:fillRect/>
            </a:stretch>
          </p:blipFill>
          <p:spPr>
            <a:xfrm>
              <a:off x="0" y="1293850"/>
              <a:ext cx="3764359" cy="3001958"/>
            </a:xfrm>
            <a:prstGeom prst="rect">
              <a:avLst/>
            </a:prstGeom>
            <a:ln w="12700" cap="flat">
              <a:noFill/>
              <a:miter lim="400000"/>
            </a:ln>
            <a:effectLst/>
          </p:spPr>
        </p:pic>
        <p:sp>
          <p:nvSpPr>
            <p:cNvPr id="207" name="Hidden Markov Model (HMM)"/>
            <p:cNvSpPr txBox="1"/>
            <p:nvPr/>
          </p:nvSpPr>
          <p:spPr>
            <a:xfrm>
              <a:off x="5264036" y="2343978"/>
              <a:ext cx="8499400" cy="901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atin typeface="Product Sans"/>
                  <a:ea typeface="Product Sans"/>
                  <a:cs typeface="Product Sans"/>
                  <a:sym typeface="Product Sans"/>
                </a:defRPr>
              </a:lvl1pPr>
            </a:lstStyle>
            <a:p>
              <a:pPr/>
              <a:r>
                <a:t>Hidden Markov Model (HMM)</a:t>
              </a:r>
            </a:p>
          </p:txBody>
        </p:sp>
        <p:sp>
          <p:nvSpPr>
            <p:cNvPr id="208" name="Arrow"/>
            <p:cNvSpPr/>
            <p:nvPr/>
          </p:nvSpPr>
          <p:spPr>
            <a:xfrm rot="5400000">
              <a:off x="1247179" y="-1"/>
              <a:ext cx="1270001" cy="1270001"/>
            </a:xfrm>
            <a:prstGeom prst="rightArrow">
              <a:avLst>
                <a:gd name="adj1" fmla="val 32000"/>
                <a:gd name="adj2" fmla="val 64000"/>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1"/>
      <p:bldP build="whole" bldLvl="1" animBg="1" rev="0" advAuto="0" spid="209" grpId="2"/>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7" name="Figure 6 - Circle of life.png" descr="Figure 6 - Circle of life.png"/>
          <p:cNvPicPr>
            <a:picLocks noChangeAspect="1"/>
          </p:cNvPicPr>
          <p:nvPr/>
        </p:nvPicPr>
        <p:blipFill>
          <a:blip r:embed="rId3">
            <a:extLst/>
          </a:blip>
          <a:stretch>
            <a:fillRect/>
          </a:stretch>
        </p:blipFill>
        <p:spPr>
          <a:xfrm>
            <a:off x="798673" y="0"/>
            <a:ext cx="20830855" cy="1371600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1" name="C"/>
          <p:cNvSpPr/>
          <p:nvPr/>
        </p:nvSpPr>
        <p:spPr>
          <a:xfrm>
            <a:off x="17135154" y="2304002"/>
            <a:ext cx="1281628" cy="1281629"/>
          </a:xfrm>
          <a:prstGeom prst="roundRect">
            <a:avLst>
              <a:gd name="adj" fmla="val 15000"/>
            </a:avLst>
          </a:prstGeom>
          <a:solidFill>
            <a:srgbClr val="BC494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sz="7000">
                <a:solidFill>
                  <a:srgbClr val="FFFFFF"/>
                </a:solidFill>
                <a:latin typeface="Product Sans"/>
                <a:ea typeface="Product Sans"/>
                <a:cs typeface="Product Sans"/>
                <a:sym typeface="Product Sans"/>
              </a:defRPr>
            </a:lvl1pPr>
          </a:lstStyle>
          <a:p>
            <a:pPr/>
            <a:r>
              <a:t>C</a:t>
            </a:r>
          </a:p>
        </p:txBody>
      </p:sp>
      <p:sp>
        <p:nvSpPr>
          <p:cNvPr id="1552" name="A"/>
          <p:cNvSpPr/>
          <p:nvPr/>
        </p:nvSpPr>
        <p:spPr>
          <a:xfrm>
            <a:off x="18596212" y="2304002"/>
            <a:ext cx="1281629" cy="1281629"/>
          </a:xfrm>
          <a:prstGeom prst="roundRect">
            <a:avLst>
              <a:gd name="adj" fmla="val 15000"/>
            </a:avLst>
          </a:prstGeom>
          <a:solidFill>
            <a:srgbClr val="41894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sz="7000">
                <a:solidFill>
                  <a:srgbClr val="FFFFFF"/>
                </a:solidFill>
                <a:latin typeface="Product Sans"/>
                <a:ea typeface="Product Sans"/>
                <a:cs typeface="Product Sans"/>
                <a:sym typeface="Product Sans"/>
              </a:defRPr>
            </a:lvl1pPr>
          </a:lstStyle>
          <a:p>
            <a:pPr/>
            <a:r>
              <a:t>A</a:t>
            </a:r>
          </a:p>
        </p:txBody>
      </p:sp>
      <p:sp>
        <p:nvSpPr>
          <p:cNvPr id="1553" name="T"/>
          <p:cNvSpPr/>
          <p:nvPr/>
        </p:nvSpPr>
        <p:spPr>
          <a:xfrm>
            <a:off x="20057270" y="2304002"/>
            <a:ext cx="1281629" cy="1281629"/>
          </a:xfrm>
          <a:prstGeom prst="roundRect">
            <a:avLst>
              <a:gd name="adj" fmla="val 15000"/>
            </a:avLst>
          </a:prstGeom>
          <a:solidFill>
            <a:srgbClr val="2A87B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sz="7000">
                <a:solidFill>
                  <a:srgbClr val="FFFFFF"/>
                </a:solidFill>
                <a:latin typeface="Product Sans"/>
                <a:ea typeface="Product Sans"/>
                <a:cs typeface="Product Sans"/>
                <a:sym typeface="Product Sans"/>
              </a:defRPr>
            </a:lvl1pPr>
          </a:lstStyle>
          <a:p>
            <a:pPr/>
            <a:r>
              <a:t>T</a:t>
            </a:r>
          </a:p>
        </p:txBody>
      </p:sp>
      <p:sp>
        <p:nvSpPr>
          <p:cNvPr id="1554" name="H"/>
          <p:cNvSpPr/>
          <p:nvPr/>
        </p:nvSpPr>
        <p:spPr>
          <a:xfrm>
            <a:off x="21518328" y="2304002"/>
            <a:ext cx="1281629" cy="1281629"/>
          </a:xfrm>
          <a:prstGeom prst="roundRect">
            <a:avLst>
              <a:gd name="adj" fmla="val 15000"/>
            </a:avLst>
          </a:prstGeom>
          <a:solidFill>
            <a:srgbClr val="FB94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lnSpc>
                <a:spcPct val="100000"/>
              </a:lnSpc>
              <a:spcBef>
                <a:spcPts val="0"/>
              </a:spcBef>
              <a:defRPr b="1" sz="7000">
                <a:solidFill>
                  <a:srgbClr val="FFFFFF"/>
                </a:solidFill>
                <a:latin typeface="Product Sans"/>
                <a:ea typeface="Product Sans"/>
                <a:cs typeface="Product Sans"/>
                <a:sym typeface="Product Sans"/>
              </a:defRPr>
            </a:lvl1pPr>
          </a:lstStyle>
          <a:p>
            <a:pPr/>
            <a:r>
              <a:t>H</a:t>
            </a:r>
          </a:p>
        </p:txBody>
      </p:sp>
      <p:pic>
        <p:nvPicPr>
          <p:cNvPr id="1555" name="bbsrc-logo.jpg" descr="bbsrc-logo.jpg"/>
          <p:cNvPicPr>
            <a:picLocks noChangeAspect="1"/>
          </p:cNvPicPr>
          <p:nvPr/>
        </p:nvPicPr>
        <p:blipFill>
          <a:blip r:embed="rId2">
            <a:extLst/>
          </a:blip>
          <a:stretch>
            <a:fillRect/>
          </a:stretch>
        </p:blipFill>
        <p:spPr>
          <a:xfrm>
            <a:off x="15093683" y="9636378"/>
            <a:ext cx="10062604" cy="2867843"/>
          </a:xfrm>
          <a:prstGeom prst="rect">
            <a:avLst/>
          </a:prstGeom>
          <a:ln w="12700">
            <a:miter lim="400000"/>
          </a:ln>
        </p:spPr>
      </p:pic>
      <p:sp>
        <p:nvSpPr>
          <p:cNvPr id="1556" name="Acknowledgements"/>
          <p:cNvSpPr txBox="1"/>
          <p:nvPr/>
        </p:nvSpPr>
        <p:spPr>
          <a:xfrm>
            <a:off x="643583" y="822750"/>
            <a:ext cx="568726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Product Sans"/>
                <a:ea typeface="Product Sans"/>
                <a:cs typeface="Product Sans"/>
                <a:sym typeface="Product Sans"/>
              </a:defRPr>
            </a:lvl1pPr>
          </a:lstStyle>
          <a:p>
            <a:pPr/>
            <a:r>
              <a:t>Acknowledgements</a:t>
            </a:r>
          </a:p>
        </p:txBody>
      </p:sp>
      <p:pic>
        <p:nvPicPr>
          <p:cNvPr id="1557" name="1200px-University_College_London_logo.svg.png" descr="1200px-University_College_London_logo.svg.png"/>
          <p:cNvPicPr>
            <a:picLocks noChangeAspect="1"/>
          </p:cNvPicPr>
          <p:nvPr/>
        </p:nvPicPr>
        <p:blipFill>
          <a:blip r:embed="rId3">
            <a:extLst/>
          </a:blip>
          <a:stretch>
            <a:fillRect/>
          </a:stretch>
        </p:blipFill>
        <p:spPr>
          <a:xfrm>
            <a:off x="17712349" y="4738518"/>
            <a:ext cx="4510411" cy="1323054"/>
          </a:xfrm>
          <a:prstGeom prst="rect">
            <a:avLst/>
          </a:prstGeom>
          <a:ln w="12700">
            <a:miter lim="400000"/>
          </a:ln>
        </p:spPr>
      </p:pic>
      <p:pic>
        <p:nvPicPr>
          <p:cNvPr id="1558" name="ISMB-logo-2017-NewBW-copy-2.png" descr="ISMB-logo-2017-NewBW-copy-2.png"/>
          <p:cNvPicPr>
            <a:picLocks noChangeAspect="1"/>
          </p:cNvPicPr>
          <p:nvPr/>
        </p:nvPicPr>
        <p:blipFill>
          <a:blip r:embed="rId4">
            <a:extLst/>
          </a:blip>
          <a:stretch>
            <a:fillRect/>
          </a:stretch>
        </p:blipFill>
        <p:spPr>
          <a:xfrm>
            <a:off x="16792554" y="7214459"/>
            <a:ext cx="6350001" cy="2324101"/>
          </a:xfrm>
          <a:prstGeom prst="rect">
            <a:avLst/>
          </a:prstGeom>
          <a:ln w="12700">
            <a:miter lim="400000"/>
          </a:ln>
        </p:spPr>
      </p:pic>
      <p:pic>
        <p:nvPicPr>
          <p:cNvPr id="1559" name="Orengo Group.pdf" descr="Orengo Group.pdf"/>
          <p:cNvPicPr>
            <a:picLocks noChangeAspect="1"/>
          </p:cNvPicPr>
          <p:nvPr/>
        </p:nvPicPr>
        <p:blipFill>
          <a:blip r:embed="rId5">
            <a:extLst/>
          </a:blip>
          <a:stretch>
            <a:fillRect/>
          </a:stretch>
        </p:blipFill>
        <p:spPr>
          <a:xfrm>
            <a:off x="1048433" y="1615498"/>
            <a:ext cx="11338770" cy="1272986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Functional Families (FunFams)"/>
          <p:cNvSpPr txBox="1"/>
          <p:nvPr>
            <p:ph type="title"/>
          </p:nvPr>
        </p:nvSpPr>
        <p:spPr>
          <a:xfrm>
            <a:off x="563033" y="452966"/>
            <a:ext cx="21971001" cy="1433164"/>
          </a:xfrm>
          <a:prstGeom prst="rect">
            <a:avLst/>
          </a:prstGeom>
        </p:spPr>
        <p:txBody>
          <a:bodyPr/>
          <a:lstStyle>
            <a:lvl1pPr>
              <a:defRPr spc="-133" sz="6700"/>
            </a:lvl1pPr>
          </a:lstStyle>
          <a:p>
            <a:pPr/>
            <a:r>
              <a:t>Functional Families (FunFams)</a:t>
            </a:r>
          </a:p>
        </p:txBody>
      </p:sp>
      <p:sp>
        <p:nvSpPr>
          <p:cNvPr id="214" name="Line"/>
          <p:cNvSpPr/>
          <p:nvPr/>
        </p:nvSpPr>
        <p:spPr>
          <a:xfrm>
            <a:off x="9898522" y="3310466"/>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15" name="Line"/>
          <p:cNvSpPr/>
          <p:nvPr/>
        </p:nvSpPr>
        <p:spPr>
          <a:xfrm>
            <a:off x="11438466" y="7289800"/>
            <a:ext cx="3300021" cy="0"/>
          </a:xfrm>
          <a:prstGeom prst="line">
            <a:avLst/>
          </a:prstGeom>
          <a:ln w="76200">
            <a:solidFill>
              <a:schemeClr val="accent1">
                <a:lumOff val="-13575"/>
              </a:schemeClr>
            </a:solidFill>
            <a:miter lim="400000"/>
          </a:ln>
        </p:spPr>
        <p:txBody>
          <a:bodyPr lIns="50800" tIns="50800" rIns="50800" bIns="50800" anchor="ctr"/>
          <a:lstStyle/>
          <a:p>
            <a:pPr/>
          </a:p>
        </p:txBody>
      </p:sp>
      <p:sp>
        <p:nvSpPr>
          <p:cNvPr id="216" name="Line"/>
          <p:cNvSpPr/>
          <p:nvPr/>
        </p:nvSpPr>
        <p:spPr>
          <a:xfrm>
            <a:off x="10261600" y="3915833"/>
            <a:ext cx="3300021"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17" name="Line"/>
          <p:cNvSpPr/>
          <p:nvPr/>
        </p:nvSpPr>
        <p:spPr>
          <a:xfrm>
            <a:off x="11345333" y="3471333"/>
            <a:ext cx="3300021"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18" name="Line"/>
          <p:cNvSpPr/>
          <p:nvPr/>
        </p:nvSpPr>
        <p:spPr>
          <a:xfrm>
            <a:off x="9898522" y="7501466"/>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19" name="Line"/>
          <p:cNvSpPr/>
          <p:nvPr/>
        </p:nvSpPr>
        <p:spPr>
          <a:xfrm>
            <a:off x="11658600" y="5875866"/>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20" name="Line"/>
          <p:cNvSpPr/>
          <p:nvPr/>
        </p:nvSpPr>
        <p:spPr>
          <a:xfrm>
            <a:off x="10066866" y="4114800"/>
            <a:ext cx="3300021" cy="0"/>
          </a:xfrm>
          <a:prstGeom prst="line">
            <a:avLst/>
          </a:prstGeom>
          <a:ln w="76200">
            <a:solidFill>
              <a:schemeClr val="accent1">
                <a:lumOff val="-13575"/>
              </a:schemeClr>
            </a:solidFill>
            <a:miter lim="400000"/>
          </a:ln>
        </p:spPr>
        <p:txBody>
          <a:bodyPr lIns="50800" tIns="50800" rIns="50800" bIns="50800" anchor="ctr"/>
          <a:lstStyle/>
          <a:p>
            <a:pPr/>
          </a:p>
        </p:txBody>
      </p:sp>
      <p:sp>
        <p:nvSpPr>
          <p:cNvPr id="221" name="Line"/>
          <p:cNvSpPr/>
          <p:nvPr/>
        </p:nvSpPr>
        <p:spPr>
          <a:xfrm>
            <a:off x="11345333" y="4250266"/>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22" name="Line"/>
          <p:cNvSpPr/>
          <p:nvPr/>
        </p:nvSpPr>
        <p:spPr>
          <a:xfrm>
            <a:off x="10066866" y="4394200"/>
            <a:ext cx="3300021" cy="0"/>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23" name="Line"/>
          <p:cNvSpPr/>
          <p:nvPr/>
        </p:nvSpPr>
        <p:spPr>
          <a:xfrm>
            <a:off x="11345333" y="4529666"/>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24" name="Line"/>
          <p:cNvSpPr/>
          <p:nvPr/>
        </p:nvSpPr>
        <p:spPr>
          <a:xfrm>
            <a:off x="10066866" y="4673600"/>
            <a:ext cx="3300021" cy="0"/>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25" name="Line"/>
          <p:cNvSpPr/>
          <p:nvPr/>
        </p:nvSpPr>
        <p:spPr>
          <a:xfrm>
            <a:off x="10744200" y="4817533"/>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26" name="Line"/>
          <p:cNvSpPr/>
          <p:nvPr/>
        </p:nvSpPr>
        <p:spPr>
          <a:xfrm>
            <a:off x="11438466" y="4986866"/>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27" name="Line"/>
          <p:cNvSpPr/>
          <p:nvPr/>
        </p:nvSpPr>
        <p:spPr>
          <a:xfrm>
            <a:off x="10261600" y="5207000"/>
            <a:ext cx="3300021" cy="0"/>
          </a:xfrm>
          <a:prstGeom prst="line">
            <a:avLst/>
          </a:prstGeom>
          <a:ln w="76200">
            <a:solidFill>
              <a:schemeClr val="accent1">
                <a:lumOff val="-13575"/>
              </a:schemeClr>
            </a:solidFill>
            <a:miter lim="400000"/>
          </a:ln>
        </p:spPr>
        <p:txBody>
          <a:bodyPr lIns="50800" tIns="50800" rIns="50800" bIns="50800" anchor="ctr"/>
          <a:lstStyle/>
          <a:p>
            <a:pPr/>
          </a:p>
        </p:txBody>
      </p:sp>
      <p:sp>
        <p:nvSpPr>
          <p:cNvPr id="228" name="Line"/>
          <p:cNvSpPr/>
          <p:nvPr/>
        </p:nvSpPr>
        <p:spPr>
          <a:xfrm>
            <a:off x="11658600" y="5384800"/>
            <a:ext cx="3300021" cy="0"/>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29" name="Line"/>
          <p:cNvSpPr/>
          <p:nvPr/>
        </p:nvSpPr>
        <p:spPr>
          <a:xfrm>
            <a:off x="10541989" y="5638800"/>
            <a:ext cx="3300022" cy="0"/>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30" name="Line"/>
          <p:cNvSpPr/>
          <p:nvPr/>
        </p:nvSpPr>
        <p:spPr>
          <a:xfrm>
            <a:off x="10261600" y="6121400"/>
            <a:ext cx="3300021" cy="0"/>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31" name="Line"/>
          <p:cNvSpPr/>
          <p:nvPr/>
        </p:nvSpPr>
        <p:spPr>
          <a:xfrm>
            <a:off x="11827933" y="6366933"/>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32" name="Line"/>
          <p:cNvSpPr/>
          <p:nvPr/>
        </p:nvSpPr>
        <p:spPr>
          <a:xfrm>
            <a:off x="10066866" y="6604000"/>
            <a:ext cx="3300021" cy="0"/>
          </a:xfrm>
          <a:prstGeom prst="line">
            <a:avLst/>
          </a:prstGeom>
          <a:ln w="76200">
            <a:solidFill>
              <a:schemeClr val="accent1">
                <a:lumOff val="-13575"/>
              </a:schemeClr>
            </a:solidFill>
            <a:miter lim="400000"/>
          </a:ln>
        </p:spPr>
        <p:txBody>
          <a:bodyPr lIns="50800" tIns="50800" rIns="50800" bIns="50800" anchor="ctr"/>
          <a:lstStyle/>
          <a:p>
            <a:pPr/>
          </a:p>
        </p:txBody>
      </p:sp>
      <p:sp>
        <p:nvSpPr>
          <p:cNvPr id="233" name="Line"/>
          <p:cNvSpPr/>
          <p:nvPr/>
        </p:nvSpPr>
        <p:spPr>
          <a:xfrm>
            <a:off x="11658600" y="6832600"/>
            <a:ext cx="3300021" cy="0"/>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34" name="Line"/>
          <p:cNvSpPr/>
          <p:nvPr/>
        </p:nvSpPr>
        <p:spPr>
          <a:xfrm>
            <a:off x="9898522" y="7061200"/>
            <a:ext cx="3300022" cy="0"/>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35" name="Line"/>
          <p:cNvSpPr/>
          <p:nvPr/>
        </p:nvSpPr>
        <p:spPr>
          <a:xfrm>
            <a:off x="11133666" y="3683000"/>
            <a:ext cx="3300021" cy="0"/>
          </a:xfrm>
          <a:prstGeom prst="line">
            <a:avLst/>
          </a:prstGeom>
          <a:ln w="76200">
            <a:solidFill>
              <a:schemeClr val="accent1">
                <a:lumOff val="-13575"/>
              </a:schemeClr>
            </a:solidFill>
            <a:miter lim="400000"/>
          </a:ln>
        </p:spPr>
        <p:txBody>
          <a:bodyPr lIns="50800" tIns="50800" rIns="50800" bIns="50800" anchor="ctr"/>
          <a:lstStyle/>
          <a:p>
            <a:pPr/>
          </a:p>
        </p:txBody>
      </p:sp>
      <p:pic>
        <p:nvPicPr>
          <p:cNvPr id="236" name="Image" descr="Image"/>
          <p:cNvPicPr>
            <a:picLocks noChangeAspect="1"/>
          </p:cNvPicPr>
          <p:nvPr/>
        </p:nvPicPr>
        <p:blipFill>
          <a:blip r:embed="rId3">
            <a:extLst/>
          </a:blip>
          <a:srcRect l="0" t="0" r="0" b="0"/>
          <a:stretch>
            <a:fillRect/>
          </a:stretch>
        </p:blipFill>
        <p:spPr>
          <a:xfrm>
            <a:off x="3924010" y="2915576"/>
            <a:ext cx="16764580" cy="5906691"/>
          </a:xfrm>
          <a:prstGeom prst="rect">
            <a:avLst/>
          </a:prstGeom>
          <a:ln w="12700">
            <a:miter lim="400000"/>
          </a:ln>
        </p:spPr>
      </p:pic>
      <p:sp>
        <p:nvSpPr>
          <p:cNvPr id="237" name="SuperFamily"/>
          <p:cNvSpPr txBox="1"/>
          <p:nvPr/>
        </p:nvSpPr>
        <p:spPr>
          <a:xfrm>
            <a:off x="10549799" y="9326033"/>
            <a:ext cx="351282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SuperFamily</a:t>
            </a:r>
          </a:p>
        </p:txBody>
      </p:sp>
      <p:sp>
        <p:nvSpPr>
          <p:cNvPr id="238" name="Line"/>
          <p:cNvSpPr/>
          <p:nvPr/>
        </p:nvSpPr>
        <p:spPr>
          <a:xfrm>
            <a:off x="10253627" y="8382000"/>
            <a:ext cx="3300021" cy="0"/>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39" name="Line"/>
          <p:cNvSpPr/>
          <p:nvPr/>
        </p:nvSpPr>
        <p:spPr>
          <a:xfrm>
            <a:off x="12013704" y="7713133"/>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40" name="Line"/>
          <p:cNvSpPr/>
          <p:nvPr/>
        </p:nvSpPr>
        <p:spPr>
          <a:xfrm>
            <a:off x="10253627" y="7941733"/>
            <a:ext cx="3300021"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41" name="Line"/>
          <p:cNvSpPr/>
          <p:nvPr/>
        </p:nvSpPr>
        <p:spPr>
          <a:xfrm>
            <a:off x="11422522" y="8826500"/>
            <a:ext cx="3300022" cy="0"/>
          </a:xfrm>
          <a:prstGeom prst="line">
            <a:avLst/>
          </a:prstGeom>
          <a:ln w="76200">
            <a:solidFill>
              <a:schemeClr val="accent1">
                <a:lumOff val="-13575"/>
              </a:schemeClr>
            </a:solidFill>
            <a:miter lim="400000"/>
          </a:ln>
        </p:spPr>
        <p:txBody>
          <a:bodyPr lIns="50800" tIns="50800" rIns="50800" bIns="50800" anchor="ctr"/>
          <a:lstStyle/>
          <a:p>
            <a:pPr/>
          </a:p>
        </p:txBody>
      </p:sp>
      <p:sp>
        <p:nvSpPr>
          <p:cNvPr id="242" name="Line"/>
          <p:cNvSpPr/>
          <p:nvPr/>
        </p:nvSpPr>
        <p:spPr>
          <a:xfrm>
            <a:off x="11422522" y="8191500"/>
            <a:ext cx="3300022" cy="0"/>
          </a:xfrm>
          <a:prstGeom prst="line">
            <a:avLst/>
          </a:prstGeom>
          <a:ln w="76200">
            <a:solidFill>
              <a:schemeClr val="accent1">
                <a:lumOff val="-13575"/>
              </a:schemeClr>
            </a:solidFill>
            <a:miter lim="400000"/>
          </a:ln>
        </p:spPr>
        <p:txBody>
          <a:bodyPr lIns="50800" tIns="50800" rIns="50800" bIns="50800" anchor="ctr"/>
          <a:lstStyle/>
          <a:p>
            <a:pPr/>
          </a:p>
        </p:txBody>
      </p:sp>
      <p:sp>
        <p:nvSpPr>
          <p:cNvPr id="243" name="Line"/>
          <p:cNvSpPr/>
          <p:nvPr/>
        </p:nvSpPr>
        <p:spPr>
          <a:xfrm>
            <a:off x="9644522" y="8610600"/>
            <a:ext cx="3300022" cy="0"/>
          </a:xfrm>
          <a:prstGeom prst="line">
            <a:avLst/>
          </a:prstGeom>
          <a:ln w="76200">
            <a:solidFill>
              <a:schemeClr val="accent1">
                <a:lumOff val="-13575"/>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Functional Families (FunFams)"/>
          <p:cNvSpPr txBox="1"/>
          <p:nvPr>
            <p:ph type="title"/>
          </p:nvPr>
        </p:nvSpPr>
        <p:spPr>
          <a:xfrm>
            <a:off x="563033" y="452966"/>
            <a:ext cx="21971001" cy="1433164"/>
          </a:xfrm>
          <a:prstGeom prst="rect">
            <a:avLst/>
          </a:prstGeom>
        </p:spPr>
        <p:txBody>
          <a:bodyPr/>
          <a:lstStyle>
            <a:lvl1pPr>
              <a:defRPr spc="-133" sz="6700"/>
            </a:lvl1pPr>
          </a:lstStyle>
          <a:p>
            <a:pPr/>
            <a:r>
              <a:t>Functional Families (FunFams)</a:t>
            </a:r>
          </a:p>
        </p:txBody>
      </p:sp>
      <p:sp>
        <p:nvSpPr>
          <p:cNvPr id="248" name="Line"/>
          <p:cNvSpPr/>
          <p:nvPr/>
        </p:nvSpPr>
        <p:spPr>
          <a:xfrm>
            <a:off x="5326522" y="10236200"/>
            <a:ext cx="3300022" cy="0"/>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49" name="Line"/>
          <p:cNvSpPr/>
          <p:nvPr/>
        </p:nvSpPr>
        <p:spPr>
          <a:xfrm>
            <a:off x="16941800" y="12742336"/>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50" name="Line"/>
          <p:cNvSpPr/>
          <p:nvPr/>
        </p:nvSpPr>
        <p:spPr>
          <a:xfrm>
            <a:off x="5326522" y="10727266"/>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51" name="Line"/>
          <p:cNvSpPr/>
          <p:nvPr/>
        </p:nvSpPr>
        <p:spPr>
          <a:xfrm>
            <a:off x="5326522" y="10481733"/>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52" name="Line"/>
          <p:cNvSpPr/>
          <p:nvPr/>
        </p:nvSpPr>
        <p:spPr>
          <a:xfrm>
            <a:off x="5326522" y="12708470"/>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53" name="Line"/>
          <p:cNvSpPr/>
          <p:nvPr/>
        </p:nvSpPr>
        <p:spPr>
          <a:xfrm>
            <a:off x="16941800" y="11971867"/>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54" name="Line"/>
          <p:cNvSpPr/>
          <p:nvPr/>
        </p:nvSpPr>
        <p:spPr>
          <a:xfrm>
            <a:off x="16941800" y="10515599"/>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55" name="Line"/>
          <p:cNvSpPr/>
          <p:nvPr/>
        </p:nvSpPr>
        <p:spPr>
          <a:xfrm>
            <a:off x="16941800" y="10761133"/>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56" name="Line"/>
          <p:cNvSpPr/>
          <p:nvPr/>
        </p:nvSpPr>
        <p:spPr>
          <a:xfrm>
            <a:off x="5326522" y="10972800"/>
            <a:ext cx="3300022" cy="0"/>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57" name="Line"/>
          <p:cNvSpPr/>
          <p:nvPr/>
        </p:nvSpPr>
        <p:spPr>
          <a:xfrm>
            <a:off x="16941800" y="11006666"/>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58" name="Line"/>
          <p:cNvSpPr/>
          <p:nvPr/>
        </p:nvSpPr>
        <p:spPr>
          <a:xfrm>
            <a:off x="5326522" y="11218334"/>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59" name="Line"/>
          <p:cNvSpPr/>
          <p:nvPr/>
        </p:nvSpPr>
        <p:spPr>
          <a:xfrm>
            <a:off x="16941800" y="11247966"/>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60" name="Line"/>
          <p:cNvSpPr/>
          <p:nvPr/>
        </p:nvSpPr>
        <p:spPr>
          <a:xfrm>
            <a:off x="16941800" y="11489266"/>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61" name="Line"/>
          <p:cNvSpPr/>
          <p:nvPr/>
        </p:nvSpPr>
        <p:spPr>
          <a:xfrm>
            <a:off x="16941800" y="11730566"/>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62" name="Line"/>
          <p:cNvSpPr/>
          <p:nvPr/>
        </p:nvSpPr>
        <p:spPr>
          <a:xfrm>
            <a:off x="5326522" y="11455400"/>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63" name="Line"/>
          <p:cNvSpPr/>
          <p:nvPr/>
        </p:nvSpPr>
        <p:spPr>
          <a:xfrm>
            <a:off x="5326522" y="11709401"/>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64" name="Line"/>
          <p:cNvSpPr/>
          <p:nvPr/>
        </p:nvSpPr>
        <p:spPr>
          <a:xfrm>
            <a:off x="5326522" y="11963402"/>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65" name="Line"/>
          <p:cNvSpPr/>
          <p:nvPr/>
        </p:nvSpPr>
        <p:spPr>
          <a:xfrm>
            <a:off x="16941800" y="12236451"/>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66" name="Line"/>
          <p:cNvSpPr/>
          <p:nvPr/>
        </p:nvSpPr>
        <p:spPr>
          <a:xfrm>
            <a:off x="16941800" y="12505269"/>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67" name="Line"/>
          <p:cNvSpPr/>
          <p:nvPr/>
        </p:nvSpPr>
        <p:spPr>
          <a:xfrm>
            <a:off x="5326522" y="12217403"/>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68" name="Line"/>
          <p:cNvSpPr/>
          <p:nvPr/>
        </p:nvSpPr>
        <p:spPr>
          <a:xfrm>
            <a:off x="5326522" y="12471403"/>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69" name="Line"/>
          <p:cNvSpPr/>
          <p:nvPr/>
        </p:nvSpPr>
        <p:spPr>
          <a:xfrm>
            <a:off x="16941800" y="10270065"/>
            <a:ext cx="3300021" cy="1"/>
          </a:xfrm>
          <a:prstGeom prst="line">
            <a:avLst/>
          </a:prstGeom>
          <a:ln w="76200">
            <a:solidFill>
              <a:schemeClr val="accent1">
                <a:lumOff val="-13575"/>
              </a:schemeClr>
            </a:solidFill>
            <a:miter lim="400000"/>
          </a:ln>
        </p:spPr>
        <p:txBody>
          <a:bodyPr lIns="50800" tIns="50800" rIns="50800" bIns="50800" anchor="ctr"/>
          <a:lstStyle/>
          <a:p>
            <a:pPr/>
          </a:p>
        </p:txBody>
      </p:sp>
      <p:pic>
        <p:nvPicPr>
          <p:cNvPr id="270" name="Image" descr="Image"/>
          <p:cNvPicPr>
            <a:picLocks noChangeAspect="1"/>
          </p:cNvPicPr>
          <p:nvPr/>
        </p:nvPicPr>
        <p:blipFill>
          <a:blip r:embed="rId3">
            <a:extLst/>
          </a:blip>
          <a:srcRect l="0" t="0" r="0" b="0"/>
          <a:stretch>
            <a:fillRect/>
          </a:stretch>
        </p:blipFill>
        <p:spPr>
          <a:xfrm>
            <a:off x="3924010" y="2915576"/>
            <a:ext cx="16764580" cy="5906691"/>
          </a:xfrm>
          <a:prstGeom prst="rect">
            <a:avLst/>
          </a:prstGeom>
          <a:ln w="12700">
            <a:miter lim="400000"/>
          </a:ln>
        </p:spPr>
      </p:pic>
      <p:sp>
        <p:nvSpPr>
          <p:cNvPr id="271" name="Benzaldehyde lyase"/>
          <p:cNvSpPr txBox="1"/>
          <p:nvPr/>
        </p:nvSpPr>
        <p:spPr>
          <a:xfrm>
            <a:off x="5040703" y="9120714"/>
            <a:ext cx="38716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3500">
                <a:latin typeface="Product Sans"/>
                <a:ea typeface="Product Sans"/>
                <a:cs typeface="Product Sans"/>
                <a:sym typeface="Product Sans"/>
              </a:defRPr>
            </a:lvl1pPr>
          </a:lstStyle>
          <a:p>
            <a:pPr/>
            <a:r>
              <a:t>Benzaldehyde lyase</a:t>
            </a:r>
          </a:p>
        </p:txBody>
      </p:sp>
      <p:sp>
        <p:nvSpPr>
          <p:cNvPr id="272" name="Pyruvate decarboxylase"/>
          <p:cNvSpPr txBox="1"/>
          <p:nvPr/>
        </p:nvSpPr>
        <p:spPr>
          <a:xfrm>
            <a:off x="16443731" y="9120714"/>
            <a:ext cx="47162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3500">
                <a:latin typeface="Product Sans"/>
                <a:ea typeface="Product Sans"/>
                <a:cs typeface="Product Sans"/>
                <a:sym typeface="Product Sans"/>
              </a:defRPr>
            </a:lvl1pPr>
          </a:lstStyle>
          <a:p>
            <a:pPr/>
            <a:r>
              <a:t>Pyruvate decarboxylase</a:t>
            </a:r>
          </a:p>
        </p:txBody>
      </p:sp>
      <p:sp>
        <p:nvSpPr>
          <p:cNvPr id="273" name="Line"/>
          <p:cNvSpPr/>
          <p:nvPr/>
        </p:nvSpPr>
        <p:spPr>
          <a:xfrm>
            <a:off x="5326522" y="9963150"/>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74" name="Line"/>
          <p:cNvSpPr/>
          <p:nvPr/>
        </p:nvSpPr>
        <p:spPr>
          <a:xfrm>
            <a:off x="5326522" y="12979404"/>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75" name="Line"/>
          <p:cNvSpPr/>
          <p:nvPr/>
        </p:nvSpPr>
        <p:spPr>
          <a:xfrm>
            <a:off x="5326522" y="13250336"/>
            <a:ext cx="3300022" cy="1"/>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276" name="Line"/>
          <p:cNvSpPr/>
          <p:nvPr/>
        </p:nvSpPr>
        <p:spPr>
          <a:xfrm>
            <a:off x="16941800" y="13250336"/>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77" name="Line"/>
          <p:cNvSpPr/>
          <p:nvPr/>
        </p:nvSpPr>
        <p:spPr>
          <a:xfrm>
            <a:off x="16941800" y="12979404"/>
            <a:ext cx="3300021" cy="1"/>
          </a:xfrm>
          <a:prstGeom prst="line">
            <a:avLst/>
          </a:prstGeom>
          <a:ln w="76200">
            <a:solidFill>
              <a:schemeClr val="accent1">
                <a:lumOff val="-13575"/>
              </a:schemeClr>
            </a:solidFill>
            <a:miter lim="400000"/>
          </a:ln>
        </p:spPr>
        <p:txBody>
          <a:bodyPr lIns="50800" tIns="50800" rIns="50800" bIns="50800" anchor="ctr"/>
          <a:lstStyle/>
          <a:p>
            <a:pPr/>
          </a:p>
        </p:txBody>
      </p:sp>
      <p:sp>
        <p:nvSpPr>
          <p:cNvPr id="278" name="Line"/>
          <p:cNvSpPr/>
          <p:nvPr/>
        </p:nvSpPr>
        <p:spPr>
          <a:xfrm>
            <a:off x="16941800" y="10000190"/>
            <a:ext cx="3300021" cy="1"/>
          </a:xfrm>
          <a:prstGeom prst="line">
            <a:avLst/>
          </a:prstGeom>
          <a:ln w="76200">
            <a:solidFill>
              <a:schemeClr val="accent1">
                <a:lumOff val="-13575"/>
              </a:schemeClr>
            </a:solidFill>
            <a:miter lim="400000"/>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alk overview"/>
          <p:cNvSpPr txBox="1"/>
          <p:nvPr>
            <p:ph type="title"/>
          </p:nvPr>
        </p:nvSpPr>
        <p:spPr>
          <a:xfrm>
            <a:off x="1206500" y="1077359"/>
            <a:ext cx="21971000" cy="1433164"/>
          </a:xfrm>
          <a:prstGeom prst="rect">
            <a:avLst/>
          </a:prstGeom>
        </p:spPr>
        <p:txBody>
          <a:bodyPr/>
          <a:lstStyle>
            <a:lvl1pPr>
              <a:defRPr b="0" spc="-138" sz="6900">
                <a:latin typeface="Product Sans"/>
                <a:ea typeface="Product Sans"/>
                <a:cs typeface="Product Sans"/>
                <a:sym typeface="Product Sans"/>
              </a:defRPr>
            </a:lvl1pPr>
          </a:lstStyle>
          <a:p>
            <a:pPr/>
            <a:r>
              <a:t>Talk overview</a:t>
            </a:r>
          </a:p>
        </p:txBody>
      </p:sp>
      <p:pic>
        <p:nvPicPr>
          <p:cNvPr id="283" name="ISMB Friday Wrap.pdf" descr="ISMB Friday Wrap.pdf"/>
          <p:cNvPicPr>
            <a:picLocks noChangeAspect="1"/>
          </p:cNvPicPr>
          <p:nvPr/>
        </p:nvPicPr>
        <p:blipFill>
          <a:blip r:embed="rId3">
            <a:extLst/>
          </a:blip>
          <a:stretch>
            <a:fillRect/>
          </a:stretch>
        </p:blipFill>
        <p:spPr>
          <a:xfrm>
            <a:off x="1206500" y="3220742"/>
            <a:ext cx="21971000" cy="880747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How we generate Functional Families from sequence data"/>
          <p:cNvSpPr txBox="1"/>
          <p:nvPr>
            <p:ph type="title"/>
          </p:nvPr>
        </p:nvSpPr>
        <p:spPr>
          <a:xfrm>
            <a:off x="13450458" y="634859"/>
            <a:ext cx="10353804" cy="1699212"/>
          </a:xfrm>
          <a:prstGeom prst="rect">
            <a:avLst/>
          </a:prstGeom>
        </p:spPr>
        <p:txBody>
          <a:bodyPr lIns="50800" tIns="50800" rIns="50800" bIns="50800" anchor="t"/>
          <a:lstStyle>
            <a:lvl1pPr algn="l" defTabSz="1633687">
              <a:lnSpc>
                <a:spcPct val="80000"/>
              </a:lnSpc>
              <a:defRPr spc="-113" sz="5695">
                <a:latin typeface="Product Sans"/>
                <a:ea typeface="Product Sans"/>
                <a:cs typeface="Product Sans"/>
                <a:sym typeface="Product Sans"/>
              </a:defRPr>
            </a:lvl1pPr>
          </a:lstStyle>
          <a:p>
            <a:pPr/>
            <a:r>
              <a:t>How we generate Functional Families from sequence data</a:t>
            </a:r>
          </a:p>
        </p:txBody>
      </p:sp>
      <p:sp>
        <p:nvSpPr>
          <p:cNvPr id="288" name="Collect Gene Ontology terms…"/>
          <p:cNvSpPr txBox="1"/>
          <p:nvPr/>
        </p:nvSpPr>
        <p:spPr>
          <a:xfrm>
            <a:off x="13728861" y="4685195"/>
            <a:ext cx="10469872" cy="48412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29708" indent="-629708">
              <a:buSzPct val="100000"/>
              <a:buAutoNum type="arabicPeriod" startAt="1"/>
              <a:defRPr sz="3400">
                <a:latin typeface="Product Sans"/>
                <a:ea typeface="Product Sans"/>
                <a:cs typeface="Product Sans"/>
                <a:sym typeface="Product Sans"/>
              </a:defRPr>
            </a:pPr>
            <a:r>
              <a:t>Collect Gene Ontology terms</a:t>
            </a:r>
          </a:p>
          <a:p>
            <a:pPr marL="629708" indent="-629708">
              <a:buSzPct val="100000"/>
              <a:buAutoNum type="arabicPeriod" startAt="1"/>
              <a:defRPr sz="3400">
                <a:latin typeface="Product Sans"/>
                <a:ea typeface="Product Sans"/>
                <a:cs typeface="Product Sans"/>
                <a:sym typeface="Product Sans"/>
              </a:defRPr>
            </a:pPr>
            <a:r>
              <a:t>Cluster sequences at 90% sequence similarity</a:t>
            </a:r>
          </a:p>
          <a:p>
            <a:pPr marL="629708" indent="-629708">
              <a:buSzPct val="100000"/>
              <a:buAutoNum type="arabicPeriod" startAt="1"/>
              <a:defRPr sz="3400">
                <a:latin typeface="Product Sans"/>
                <a:ea typeface="Product Sans"/>
                <a:cs typeface="Product Sans"/>
                <a:sym typeface="Product Sans"/>
              </a:defRPr>
            </a:pPr>
            <a:r>
              <a:t>Extract clusters with at least 1 experimental GO</a:t>
            </a:r>
          </a:p>
          <a:p>
            <a:pPr marL="629708" indent="-629708">
              <a:buSzPct val="100000"/>
              <a:buAutoNum type="arabicPeriod" startAt="1"/>
              <a:defRPr sz="3400">
                <a:latin typeface="Product Sans"/>
                <a:ea typeface="Product Sans"/>
                <a:cs typeface="Product Sans"/>
                <a:sym typeface="Product Sans"/>
              </a:defRPr>
            </a:pPr>
            <a:r>
              <a:t>Encode sequence pattern in a Hidden Markov Model</a:t>
            </a:r>
          </a:p>
          <a:p>
            <a:pPr marL="629708" indent="-629708">
              <a:buSzPct val="100000"/>
              <a:buAutoNum type="arabicPeriod" startAt="1"/>
              <a:defRPr sz="3400">
                <a:latin typeface="Product Sans"/>
                <a:ea typeface="Product Sans"/>
                <a:cs typeface="Product Sans"/>
                <a:sym typeface="Product Sans"/>
              </a:defRPr>
            </a:pPr>
            <a:r>
              <a:t>Create tree of relationships between HMM</a:t>
            </a:r>
          </a:p>
        </p:txBody>
      </p:sp>
      <p:grpSp>
        <p:nvGrpSpPr>
          <p:cNvPr id="357" name="Group"/>
          <p:cNvGrpSpPr/>
          <p:nvPr/>
        </p:nvGrpSpPr>
        <p:grpSpPr>
          <a:xfrm>
            <a:off x="248596" y="1709309"/>
            <a:ext cx="5158436" cy="9945992"/>
            <a:chOff x="0" y="0"/>
            <a:chExt cx="5158435" cy="9945991"/>
          </a:xfrm>
        </p:grpSpPr>
        <p:sp>
          <p:nvSpPr>
            <p:cNvPr id="289" name="Rectangle"/>
            <p:cNvSpPr/>
            <p:nvPr/>
          </p:nvSpPr>
          <p:spPr>
            <a:xfrm>
              <a:off x="2133534" y="661675"/>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290" name="Rectangle"/>
            <p:cNvSpPr/>
            <p:nvPr/>
          </p:nvSpPr>
          <p:spPr>
            <a:xfrm>
              <a:off x="1042824" y="247727"/>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291" name="Rectangle"/>
            <p:cNvSpPr/>
            <p:nvPr/>
          </p:nvSpPr>
          <p:spPr>
            <a:xfrm>
              <a:off x="1504806" y="0"/>
              <a:ext cx="1431041"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292" name="Rectangle"/>
            <p:cNvSpPr/>
            <p:nvPr/>
          </p:nvSpPr>
          <p:spPr>
            <a:xfrm>
              <a:off x="709488" y="400578"/>
              <a:ext cx="1431040"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293" name="Rectangle"/>
            <p:cNvSpPr/>
            <p:nvPr/>
          </p:nvSpPr>
          <p:spPr>
            <a:xfrm>
              <a:off x="549170" y="667383"/>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294" name="Rectangle"/>
            <p:cNvSpPr/>
            <p:nvPr/>
          </p:nvSpPr>
          <p:spPr>
            <a:xfrm>
              <a:off x="2331952" y="123863"/>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295" name="Rectangle"/>
            <p:cNvSpPr/>
            <p:nvPr/>
          </p:nvSpPr>
          <p:spPr>
            <a:xfrm>
              <a:off x="2133534" y="324152"/>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296" name="Rectangle"/>
            <p:cNvSpPr/>
            <p:nvPr/>
          </p:nvSpPr>
          <p:spPr>
            <a:xfrm>
              <a:off x="709488" y="810270"/>
              <a:ext cx="1431040"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297" name="Rectangle"/>
            <p:cNvSpPr/>
            <p:nvPr/>
          </p:nvSpPr>
          <p:spPr>
            <a:xfrm>
              <a:off x="1863697" y="949521"/>
              <a:ext cx="1431041"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298" name="Rectangle"/>
            <p:cNvSpPr/>
            <p:nvPr/>
          </p:nvSpPr>
          <p:spPr>
            <a:xfrm>
              <a:off x="549170" y="1086085"/>
              <a:ext cx="1431040"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299" name="Rectangle"/>
            <p:cNvSpPr/>
            <p:nvPr/>
          </p:nvSpPr>
          <p:spPr>
            <a:xfrm>
              <a:off x="1197137" y="495455"/>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00" name="Rectangle"/>
            <p:cNvSpPr/>
            <p:nvPr/>
          </p:nvSpPr>
          <p:spPr>
            <a:xfrm>
              <a:off x="1608319" y="1199364"/>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01" name="Rectangle"/>
            <p:cNvSpPr/>
            <p:nvPr/>
          </p:nvSpPr>
          <p:spPr>
            <a:xfrm>
              <a:off x="549170" y="1260203"/>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02" name="Rectangle"/>
            <p:cNvSpPr/>
            <p:nvPr/>
          </p:nvSpPr>
          <p:spPr>
            <a:xfrm>
              <a:off x="449483" y="1605611"/>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03" name="Rectangle"/>
            <p:cNvSpPr/>
            <p:nvPr/>
          </p:nvSpPr>
          <p:spPr>
            <a:xfrm>
              <a:off x="1504806" y="1436764"/>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04" name="Rectangle"/>
            <p:cNvSpPr/>
            <p:nvPr/>
          </p:nvSpPr>
          <p:spPr>
            <a:xfrm>
              <a:off x="1863697" y="2099583"/>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05" name="Rectangle"/>
            <p:cNvSpPr/>
            <p:nvPr/>
          </p:nvSpPr>
          <p:spPr>
            <a:xfrm>
              <a:off x="303510" y="2151629"/>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06" name="Rectangle"/>
            <p:cNvSpPr/>
            <p:nvPr/>
          </p:nvSpPr>
          <p:spPr>
            <a:xfrm>
              <a:off x="449483" y="1851037"/>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07" name="Rectangle"/>
            <p:cNvSpPr/>
            <p:nvPr/>
          </p:nvSpPr>
          <p:spPr>
            <a:xfrm>
              <a:off x="1197137" y="1999285"/>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08" name="Rectangle"/>
            <p:cNvSpPr/>
            <p:nvPr/>
          </p:nvSpPr>
          <p:spPr>
            <a:xfrm>
              <a:off x="1197137" y="1737199"/>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09" name="Rectangle"/>
            <p:cNvSpPr/>
            <p:nvPr/>
          </p:nvSpPr>
          <p:spPr>
            <a:xfrm>
              <a:off x="2331952" y="1577910"/>
              <a:ext cx="1431040"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10" name="Rectangle"/>
            <p:cNvSpPr/>
            <p:nvPr/>
          </p:nvSpPr>
          <p:spPr>
            <a:xfrm>
              <a:off x="1608319" y="2495838"/>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11" name="Rectangle"/>
            <p:cNvSpPr/>
            <p:nvPr/>
          </p:nvSpPr>
          <p:spPr>
            <a:xfrm>
              <a:off x="1504806" y="2752212"/>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12" name="Rectangle"/>
            <p:cNvSpPr/>
            <p:nvPr/>
          </p:nvSpPr>
          <p:spPr>
            <a:xfrm>
              <a:off x="942594" y="2304429"/>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13" name="Rectangle"/>
            <p:cNvSpPr/>
            <p:nvPr/>
          </p:nvSpPr>
          <p:spPr>
            <a:xfrm>
              <a:off x="549170" y="2871659"/>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14" name="Rectangle"/>
            <p:cNvSpPr/>
            <p:nvPr/>
          </p:nvSpPr>
          <p:spPr>
            <a:xfrm>
              <a:off x="303510" y="2637255"/>
              <a:ext cx="1431041"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15" name="Rectangle"/>
            <p:cNvSpPr/>
            <p:nvPr/>
          </p:nvSpPr>
          <p:spPr>
            <a:xfrm>
              <a:off x="1197137" y="3002056"/>
              <a:ext cx="1431040"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16" name="Rectangle"/>
            <p:cNvSpPr/>
            <p:nvPr/>
          </p:nvSpPr>
          <p:spPr>
            <a:xfrm>
              <a:off x="1352397" y="3219589"/>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17" name="Rectangle"/>
            <p:cNvSpPr/>
            <p:nvPr/>
          </p:nvSpPr>
          <p:spPr>
            <a:xfrm>
              <a:off x="549170" y="3126788"/>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18" name="Rectangle"/>
            <p:cNvSpPr/>
            <p:nvPr/>
          </p:nvSpPr>
          <p:spPr>
            <a:xfrm>
              <a:off x="2133534" y="3598178"/>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19" name="Rectangle"/>
            <p:cNvSpPr/>
            <p:nvPr/>
          </p:nvSpPr>
          <p:spPr>
            <a:xfrm>
              <a:off x="1352397" y="3438909"/>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20" name="Rectangle"/>
            <p:cNvSpPr/>
            <p:nvPr/>
          </p:nvSpPr>
          <p:spPr>
            <a:xfrm>
              <a:off x="449483" y="3336487"/>
              <a:ext cx="1431040"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21" name="Rectangle"/>
            <p:cNvSpPr/>
            <p:nvPr/>
          </p:nvSpPr>
          <p:spPr>
            <a:xfrm>
              <a:off x="1863697" y="4183572"/>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22" name="Rectangle"/>
            <p:cNvSpPr/>
            <p:nvPr/>
          </p:nvSpPr>
          <p:spPr>
            <a:xfrm>
              <a:off x="549170" y="3765710"/>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23" name="Rectangle"/>
            <p:cNvSpPr/>
            <p:nvPr/>
          </p:nvSpPr>
          <p:spPr>
            <a:xfrm>
              <a:off x="1504806" y="3944585"/>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24" name="Rectangle"/>
            <p:cNvSpPr/>
            <p:nvPr/>
          </p:nvSpPr>
          <p:spPr>
            <a:xfrm>
              <a:off x="449483" y="4639670"/>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25" name="Rectangle"/>
            <p:cNvSpPr/>
            <p:nvPr/>
          </p:nvSpPr>
          <p:spPr>
            <a:xfrm>
              <a:off x="1504806" y="4860819"/>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26" name="Rectangle"/>
            <p:cNvSpPr/>
            <p:nvPr/>
          </p:nvSpPr>
          <p:spPr>
            <a:xfrm>
              <a:off x="1608319" y="4503106"/>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27" name="Rectangle"/>
            <p:cNvSpPr/>
            <p:nvPr/>
          </p:nvSpPr>
          <p:spPr>
            <a:xfrm>
              <a:off x="449483" y="5016221"/>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28" name="Rectangle"/>
            <p:cNvSpPr/>
            <p:nvPr/>
          </p:nvSpPr>
          <p:spPr>
            <a:xfrm>
              <a:off x="709488" y="4366433"/>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29" name="Rectangle"/>
            <p:cNvSpPr/>
            <p:nvPr/>
          </p:nvSpPr>
          <p:spPr>
            <a:xfrm>
              <a:off x="549170" y="4997383"/>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30" name="Rectangle"/>
            <p:cNvSpPr/>
            <p:nvPr/>
          </p:nvSpPr>
          <p:spPr>
            <a:xfrm>
              <a:off x="303510" y="5210981"/>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31" name="Rectangle"/>
            <p:cNvSpPr/>
            <p:nvPr/>
          </p:nvSpPr>
          <p:spPr>
            <a:xfrm>
              <a:off x="1197137" y="5390798"/>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32" name="Rectangle"/>
            <p:cNvSpPr/>
            <p:nvPr/>
          </p:nvSpPr>
          <p:spPr>
            <a:xfrm>
              <a:off x="303510" y="5568195"/>
              <a:ext cx="1431041"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33" name="Rectangle"/>
            <p:cNvSpPr/>
            <p:nvPr/>
          </p:nvSpPr>
          <p:spPr>
            <a:xfrm>
              <a:off x="1042824" y="5945799"/>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34" name="Rectangle"/>
            <p:cNvSpPr/>
            <p:nvPr/>
          </p:nvSpPr>
          <p:spPr>
            <a:xfrm>
              <a:off x="1197137" y="5677661"/>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35" name="Rectangle"/>
            <p:cNvSpPr/>
            <p:nvPr/>
          </p:nvSpPr>
          <p:spPr>
            <a:xfrm>
              <a:off x="110956" y="5807181"/>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36" name="Rectangle"/>
            <p:cNvSpPr/>
            <p:nvPr/>
          </p:nvSpPr>
          <p:spPr>
            <a:xfrm>
              <a:off x="839638" y="6275569"/>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37" name="Rectangle"/>
            <p:cNvSpPr/>
            <p:nvPr/>
          </p:nvSpPr>
          <p:spPr>
            <a:xfrm>
              <a:off x="303510" y="6089491"/>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38" name="Rectangle"/>
            <p:cNvSpPr/>
            <p:nvPr/>
          </p:nvSpPr>
          <p:spPr>
            <a:xfrm>
              <a:off x="449483" y="6442118"/>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39" name="Rectangle"/>
            <p:cNvSpPr/>
            <p:nvPr/>
          </p:nvSpPr>
          <p:spPr>
            <a:xfrm>
              <a:off x="1042824" y="6646964"/>
              <a:ext cx="1431041"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40" name="Rectangle"/>
            <p:cNvSpPr/>
            <p:nvPr/>
          </p:nvSpPr>
          <p:spPr>
            <a:xfrm>
              <a:off x="207075" y="6774799"/>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41" name="Rectangle"/>
            <p:cNvSpPr/>
            <p:nvPr/>
          </p:nvSpPr>
          <p:spPr>
            <a:xfrm>
              <a:off x="303510" y="7105479"/>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42" name="Rectangle"/>
            <p:cNvSpPr/>
            <p:nvPr/>
          </p:nvSpPr>
          <p:spPr>
            <a:xfrm>
              <a:off x="207075" y="7316211"/>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43" name="Rectangle"/>
            <p:cNvSpPr/>
            <p:nvPr/>
          </p:nvSpPr>
          <p:spPr>
            <a:xfrm>
              <a:off x="1197137" y="7461515"/>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44" name="Rectangle"/>
            <p:cNvSpPr/>
            <p:nvPr/>
          </p:nvSpPr>
          <p:spPr>
            <a:xfrm>
              <a:off x="1352397" y="7213788"/>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45" name="Rectangle"/>
            <p:cNvSpPr/>
            <p:nvPr/>
          </p:nvSpPr>
          <p:spPr>
            <a:xfrm>
              <a:off x="1197137" y="6966718"/>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46" name="Rectangle"/>
            <p:cNvSpPr/>
            <p:nvPr/>
          </p:nvSpPr>
          <p:spPr>
            <a:xfrm>
              <a:off x="449483" y="7661571"/>
              <a:ext cx="1431040"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47" name="Rectangle"/>
            <p:cNvSpPr/>
            <p:nvPr/>
          </p:nvSpPr>
          <p:spPr>
            <a:xfrm>
              <a:off x="1504806" y="7737157"/>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48" name="Rectangle"/>
            <p:cNvSpPr/>
            <p:nvPr/>
          </p:nvSpPr>
          <p:spPr>
            <a:xfrm>
              <a:off x="549170" y="7878879"/>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49" name="Rectangle"/>
            <p:cNvSpPr/>
            <p:nvPr/>
          </p:nvSpPr>
          <p:spPr>
            <a:xfrm>
              <a:off x="303510" y="8651546"/>
              <a:ext cx="1431041"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50" name="Rectangle"/>
            <p:cNvSpPr/>
            <p:nvPr/>
          </p:nvSpPr>
          <p:spPr>
            <a:xfrm>
              <a:off x="709488" y="8175105"/>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51" name="Rectangle"/>
            <p:cNvSpPr/>
            <p:nvPr/>
          </p:nvSpPr>
          <p:spPr>
            <a:xfrm>
              <a:off x="1608319" y="8015444"/>
              <a:ext cx="1431040"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52" name="Rectangle"/>
            <p:cNvSpPr/>
            <p:nvPr/>
          </p:nvSpPr>
          <p:spPr>
            <a:xfrm>
              <a:off x="1608319" y="8491331"/>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53" name="Rectangle"/>
            <p:cNvSpPr/>
            <p:nvPr/>
          </p:nvSpPr>
          <p:spPr>
            <a:xfrm>
              <a:off x="1352397" y="8786943"/>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54" name="Rectangle"/>
            <p:cNvSpPr/>
            <p:nvPr/>
          </p:nvSpPr>
          <p:spPr>
            <a:xfrm>
              <a:off x="549170" y="8322578"/>
              <a:ext cx="1431040" cy="11416"/>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55" name="Rectangle"/>
            <p:cNvSpPr/>
            <p:nvPr/>
          </p:nvSpPr>
          <p:spPr>
            <a:xfrm>
              <a:off x="449483" y="8911620"/>
              <a:ext cx="1431040" cy="11417"/>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56" name="Superfamily Sequences"/>
            <p:cNvSpPr txBox="1"/>
            <p:nvPr/>
          </p:nvSpPr>
          <p:spPr>
            <a:xfrm>
              <a:off x="0" y="9247491"/>
              <a:ext cx="5158436" cy="698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900">
                  <a:latin typeface="Product Sans"/>
                  <a:ea typeface="Product Sans"/>
                  <a:cs typeface="Product Sans"/>
                  <a:sym typeface="Product Sans"/>
                </a:defRPr>
              </a:lvl1pPr>
            </a:lstStyle>
            <a:p>
              <a:pPr/>
              <a:r>
                <a:t>Superfamily Sequences</a:t>
              </a:r>
            </a:p>
          </p:txBody>
        </p:sp>
      </p:grpSp>
      <p:grpSp>
        <p:nvGrpSpPr>
          <p:cNvPr id="368" name="Group"/>
          <p:cNvGrpSpPr/>
          <p:nvPr/>
        </p:nvGrpSpPr>
        <p:grpSpPr>
          <a:xfrm>
            <a:off x="4335981" y="5080913"/>
            <a:ext cx="4507002" cy="3605852"/>
            <a:chOff x="0" y="0"/>
            <a:chExt cx="4507001" cy="3605851"/>
          </a:xfrm>
        </p:grpSpPr>
        <p:sp>
          <p:nvSpPr>
            <p:cNvPr id="358" name="s90 aln"/>
            <p:cNvSpPr/>
            <p:nvPr/>
          </p:nvSpPr>
          <p:spPr>
            <a:xfrm>
              <a:off x="2001956" y="910600"/>
              <a:ext cx="682820" cy="682820"/>
            </a:xfrm>
            <a:prstGeom prst="ellipse">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821531">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59" name="Arrow"/>
            <p:cNvSpPr/>
            <p:nvPr/>
          </p:nvSpPr>
          <p:spPr>
            <a:xfrm>
              <a:off x="0" y="1513762"/>
              <a:ext cx="801579" cy="273129"/>
            </a:xfrm>
            <a:prstGeom prst="rightArrow">
              <a:avLst>
                <a:gd name="adj1" fmla="val 32000"/>
                <a:gd name="adj2" fmla="val 160000"/>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60" name="Starting clusters"/>
            <p:cNvSpPr txBox="1"/>
            <p:nvPr/>
          </p:nvSpPr>
          <p:spPr>
            <a:xfrm>
              <a:off x="890930" y="2907351"/>
              <a:ext cx="3616072" cy="698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900">
                  <a:latin typeface="Product Sans"/>
                  <a:ea typeface="Product Sans"/>
                  <a:cs typeface="Product Sans"/>
                  <a:sym typeface="Product Sans"/>
                </a:defRPr>
              </a:lvl1pPr>
            </a:lstStyle>
            <a:p>
              <a:pPr/>
              <a:r>
                <a:t>Starting clusters</a:t>
              </a:r>
            </a:p>
          </p:txBody>
        </p:sp>
        <p:sp>
          <p:nvSpPr>
            <p:cNvPr id="361" name="s90 aln"/>
            <p:cNvSpPr/>
            <p:nvPr/>
          </p:nvSpPr>
          <p:spPr>
            <a:xfrm>
              <a:off x="1122650" y="784041"/>
              <a:ext cx="682820" cy="682820"/>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62" name="s90 aln"/>
            <p:cNvSpPr/>
            <p:nvPr/>
          </p:nvSpPr>
          <p:spPr>
            <a:xfrm>
              <a:off x="1395215" y="1675969"/>
              <a:ext cx="682820" cy="682820"/>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63" name="s90 aln"/>
            <p:cNvSpPr/>
            <p:nvPr/>
          </p:nvSpPr>
          <p:spPr>
            <a:xfrm>
              <a:off x="3352246" y="476267"/>
              <a:ext cx="682820" cy="682820"/>
            </a:xfrm>
            <a:prstGeom prst="ellipse">
              <a:avLst/>
            </a:prstGeom>
            <a:solidFill>
              <a:srgbClr val="F8BA00"/>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64" name="s90 aln"/>
            <p:cNvSpPr/>
            <p:nvPr/>
          </p:nvSpPr>
          <p:spPr>
            <a:xfrm>
              <a:off x="1632143" y="0"/>
              <a:ext cx="682820" cy="682820"/>
            </a:xfrm>
            <a:prstGeom prst="ellipse">
              <a:avLst/>
            </a:prstGeom>
            <a:solidFill>
              <a:srgbClr val="F8BA00"/>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65" name="s90 aln"/>
            <p:cNvSpPr/>
            <p:nvPr/>
          </p:nvSpPr>
          <p:spPr>
            <a:xfrm>
              <a:off x="2357556" y="237280"/>
              <a:ext cx="682820" cy="682820"/>
            </a:xfrm>
            <a:prstGeom prst="ellipse">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821531">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66" name="s90 aln"/>
            <p:cNvSpPr/>
            <p:nvPr/>
          </p:nvSpPr>
          <p:spPr>
            <a:xfrm>
              <a:off x="2853949" y="1290078"/>
              <a:ext cx="682820" cy="682820"/>
            </a:xfrm>
            <a:prstGeom prst="ellipse">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821531">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67" name="s90 aln"/>
            <p:cNvSpPr/>
            <p:nvPr/>
          </p:nvSpPr>
          <p:spPr>
            <a:xfrm>
              <a:off x="2273061" y="1970357"/>
              <a:ext cx="682820" cy="682820"/>
            </a:xfrm>
            <a:prstGeom prst="ellipse">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821531">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grpSp>
      <p:grpSp>
        <p:nvGrpSpPr>
          <p:cNvPr id="417" name="Group"/>
          <p:cNvGrpSpPr/>
          <p:nvPr/>
        </p:nvGrpSpPr>
        <p:grpSpPr>
          <a:xfrm>
            <a:off x="8755581" y="1566845"/>
            <a:ext cx="4834123" cy="11432735"/>
            <a:chOff x="0" y="0"/>
            <a:chExt cx="4834122" cy="11432733"/>
          </a:xfrm>
        </p:grpSpPr>
        <p:sp>
          <p:nvSpPr>
            <p:cNvPr id="369" name="s90 aln"/>
            <p:cNvSpPr/>
            <p:nvPr/>
          </p:nvSpPr>
          <p:spPr>
            <a:xfrm>
              <a:off x="1133982" y="0"/>
              <a:ext cx="682820" cy="682820"/>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70" name="s90 aln"/>
            <p:cNvSpPr/>
            <p:nvPr/>
          </p:nvSpPr>
          <p:spPr>
            <a:xfrm>
              <a:off x="1133982" y="1474888"/>
              <a:ext cx="682820" cy="682820"/>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71" name="Rectangle"/>
            <p:cNvSpPr/>
            <p:nvPr/>
          </p:nvSpPr>
          <p:spPr>
            <a:xfrm>
              <a:off x="1782874" y="318097"/>
              <a:ext cx="801579" cy="46625"/>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72" name="Rectangle"/>
            <p:cNvSpPr/>
            <p:nvPr/>
          </p:nvSpPr>
          <p:spPr>
            <a:xfrm>
              <a:off x="1782874" y="1784843"/>
              <a:ext cx="801579" cy="46625"/>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73" name="Rectangle"/>
            <p:cNvSpPr/>
            <p:nvPr/>
          </p:nvSpPr>
          <p:spPr>
            <a:xfrm rot="16200000">
              <a:off x="1853010" y="1042641"/>
              <a:ext cx="1511724" cy="60282"/>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74" name="s90 aln"/>
            <p:cNvSpPr/>
            <p:nvPr/>
          </p:nvSpPr>
          <p:spPr>
            <a:xfrm>
              <a:off x="1162243" y="2949778"/>
              <a:ext cx="682820" cy="682820"/>
            </a:xfrm>
            <a:prstGeom prst="ellipse">
              <a:avLst/>
            </a:prstGeom>
            <a:solidFill>
              <a:srgbClr val="F8BA00"/>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75" name="s90 aln"/>
            <p:cNvSpPr/>
            <p:nvPr/>
          </p:nvSpPr>
          <p:spPr>
            <a:xfrm>
              <a:off x="1162243" y="4424667"/>
              <a:ext cx="682820" cy="682820"/>
            </a:xfrm>
            <a:prstGeom prst="ellipse">
              <a:avLst/>
            </a:prstGeom>
            <a:solidFill>
              <a:srgbClr val="F8BA00"/>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76" name="Rectangle"/>
            <p:cNvSpPr/>
            <p:nvPr/>
          </p:nvSpPr>
          <p:spPr>
            <a:xfrm>
              <a:off x="1811133" y="3267876"/>
              <a:ext cx="801579" cy="46624"/>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77" name="Rectangle"/>
            <p:cNvSpPr/>
            <p:nvPr/>
          </p:nvSpPr>
          <p:spPr>
            <a:xfrm>
              <a:off x="1811133" y="4734622"/>
              <a:ext cx="801579" cy="46625"/>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78" name="Rectangle"/>
            <p:cNvSpPr/>
            <p:nvPr/>
          </p:nvSpPr>
          <p:spPr>
            <a:xfrm rot="16200000">
              <a:off x="1881269" y="3992420"/>
              <a:ext cx="1511724" cy="60281"/>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79" name="Rectangle"/>
            <p:cNvSpPr/>
            <p:nvPr/>
          </p:nvSpPr>
          <p:spPr>
            <a:xfrm>
              <a:off x="2578731" y="1052059"/>
              <a:ext cx="913642" cy="41446"/>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80" name="Rectangle"/>
            <p:cNvSpPr/>
            <p:nvPr/>
          </p:nvSpPr>
          <p:spPr>
            <a:xfrm>
              <a:off x="2634762" y="3999248"/>
              <a:ext cx="801579" cy="46625"/>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81" name="Rectangle"/>
            <p:cNvSpPr/>
            <p:nvPr/>
          </p:nvSpPr>
          <p:spPr>
            <a:xfrm>
              <a:off x="3474194" y="2527525"/>
              <a:ext cx="801580" cy="46625"/>
            </a:xfrm>
            <a:prstGeom prst="rect">
              <a:avLst/>
            </a:prstGeom>
            <a:gradFill flip="none" rotWithShape="1">
              <a:gsLst>
                <a:gs pos="0">
                  <a:schemeClr val="accent1">
                    <a:lumOff val="16847"/>
                  </a:schemeClr>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82" name="Rectangle"/>
            <p:cNvSpPr/>
            <p:nvPr/>
          </p:nvSpPr>
          <p:spPr>
            <a:xfrm rot="16200000">
              <a:off x="3898520" y="2904976"/>
              <a:ext cx="801579" cy="46625"/>
            </a:xfrm>
            <a:prstGeom prst="rect">
              <a:avLst/>
            </a:prstGeom>
            <a:gradFill flip="none" rotWithShape="1">
              <a:gsLst>
                <a:gs pos="0">
                  <a:schemeClr val="accent1">
                    <a:lumOff val="16847"/>
                  </a:schemeClr>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83" name="Rectangle"/>
            <p:cNvSpPr/>
            <p:nvPr/>
          </p:nvSpPr>
          <p:spPr>
            <a:xfrm rot="16200000">
              <a:off x="4212804" y="3472722"/>
              <a:ext cx="173011" cy="46624"/>
            </a:xfrm>
            <a:prstGeom prst="rect">
              <a:avLst/>
            </a:prstGeom>
            <a:gradFill flip="none" rotWithShape="1">
              <a:gsLst>
                <a:gs pos="0">
                  <a:schemeClr val="accent1">
                    <a:lumOff val="16847"/>
                  </a:schemeClr>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84" name="Rectangle"/>
            <p:cNvSpPr/>
            <p:nvPr/>
          </p:nvSpPr>
          <p:spPr>
            <a:xfrm rot="16200000">
              <a:off x="4212804" y="3726183"/>
              <a:ext cx="173011" cy="46624"/>
            </a:xfrm>
            <a:prstGeom prst="rect">
              <a:avLst/>
            </a:prstGeom>
            <a:gradFill flip="none" rotWithShape="1">
              <a:gsLst>
                <a:gs pos="0">
                  <a:schemeClr val="accent1">
                    <a:lumOff val="16847"/>
                  </a:schemeClr>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85" name="Rectangle"/>
            <p:cNvSpPr/>
            <p:nvPr/>
          </p:nvSpPr>
          <p:spPr>
            <a:xfrm rot="16200000">
              <a:off x="4215691" y="3976404"/>
              <a:ext cx="173011" cy="46624"/>
            </a:xfrm>
            <a:prstGeom prst="rect">
              <a:avLst/>
            </a:prstGeom>
            <a:gradFill flip="none" rotWithShape="1">
              <a:gsLst>
                <a:gs pos="0">
                  <a:schemeClr val="accent1">
                    <a:lumOff val="16847"/>
                  </a:schemeClr>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86" name="Rectangle"/>
            <p:cNvSpPr/>
            <p:nvPr/>
          </p:nvSpPr>
          <p:spPr>
            <a:xfrm rot="16200000">
              <a:off x="4212804" y="4233410"/>
              <a:ext cx="173011" cy="46625"/>
            </a:xfrm>
            <a:prstGeom prst="rect">
              <a:avLst/>
            </a:prstGeom>
            <a:gradFill flip="none" rotWithShape="1">
              <a:gsLst>
                <a:gs pos="0">
                  <a:schemeClr val="accent1">
                    <a:lumOff val="16847"/>
                  </a:schemeClr>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87" name="Rectangle"/>
            <p:cNvSpPr/>
            <p:nvPr/>
          </p:nvSpPr>
          <p:spPr>
            <a:xfrm>
              <a:off x="4275997" y="4374955"/>
              <a:ext cx="173010" cy="46624"/>
            </a:xfrm>
            <a:prstGeom prst="rect">
              <a:avLst/>
            </a:prstGeom>
            <a:gradFill flip="none" rotWithShape="1">
              <a:gsLst>
                <a:gs pos="0">
                  <a:schemeClr val="accent1">
                    <a:lumOff val="16847"/>
                  </a:schemeClr>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88" name="Rectangle"/>
            <p:cNvSpPr/>
            <p:nvPr/>
          </p:nvSpPr>
          <p:spPr>
            <a:xfrm>
              <a:off x="4542441" y="4374955"/>
              <a:ext cx="173010" cy="46624"/>
            </a:xfrm>
            <a:prstGeom prst="rect">
              <a:avLst/>
            </a:prstGeom>
            <a:gradFill flip="none" rotWithShape="1">
              <a:gsLst>
                <a:gs pos="0">
                  <a:schemeClr val="accent1">
                    <a:lumOff val="16847"/>
                  </a:schemeClr>
                </a:gs>
                <a:gs pos="100000">
                  <a:schemeClr val="accent4">
                    <a:hueOff val="-858837"/>
                    <a:lumOff val="-9791"/>
                  </a:schemeClr>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89" name="Rectangle"/>
            <p:cNvSpPr/>
            <p:nvPr/>
          </p:nvSpPr>
          <p:spPr>
            <a:xfrm rot="16200000">
              <a:off x="2688493" y="3261047"/>
              <a:ext cx="1511724" cy="60281"/>
            </a:xfrm>
            <a:prstGeom prst="rect">
              <a:avLst/>
            </a:prstGeom>
            <a:solidFill>
              <a:srgbClr val="F8BA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90" name="Rectangle"/>
            <p:cNvSpPr/>
            <p:nvPr/>
          </p:nvSpPr>
          <p:spPr>
            <a:xfrm rot="16200000">
              <a:off x="2718633" y="1778015"/>
              <a:ext cx="1511724" cy="60281"/>
            </a:xfrm>
            <a:prstGeom prst="rect">
              <a:avLst/>
            </a:prstGeom>
            <a:solidFill>
              <a:schemeClr val="accent1"/>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391" name="merge aln"/>
            <p:cNvSpPr/>
            <p:nvPr/>
          </p:nvSpPr>
          <p:spPr>
            <a:xfrm>
              <a:off x="3043565" y="2150048"/>
              <a:ext cx="801579" cy="801580"/>
            </a:xfrm>
            <a:prstGeom prst="ellipse">
              <a:avLst/>
            </a:prstGeom>
            <a:gradFill flip="none" rotWithShape="1">
              <a:gsLst>
                <a:gs pos="0">
                  <a:schemeClr val="accent1">
                    <a:lumOff val="16847"/>
                  </a:schemeClr>
                </a:gs>
                <a:gs pos="100000">
                  <a:schemeClr val="accent4">
                    <a:hueOff val="-858837"/>
                    <a:lumOff val="-9791"/>
                  </a:schemeClr>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1400">
                  <a:solidFill>
                    <a:srgbClr val="FFFFFF"/>
                  </a:solidFill>
                  <a:latin typeface="Product Sans"/>
                  <a:ea typeface="Product Sans"/>
                  <a:cs typeface="Product Sans"/>
                  <a:sym typeface="Product Sans"/>
                </a:defRPr>
              </a:lvl1pPr>
            </a:lstStyle>
            <a:p>
              <a:pPr/>
              <a:r>
                <a:t>merge aln</a:t>
              </a:r>
            </a:p>
          </p:txBody>
        </p:sp>
        <p:sp>
          <p:nvSpPr>
            <p:cNvPr id="392" name="s90 aln"/>
            <p:cNvSpPr/>
            <p:nvPr/>
          </p:nvSpPr>
          <p:spPr>
            <a:xfrm>
              <a:off x="1252656" y="6325246"/>
              <a:ext cx="682820" cy="682820"/>
            </a:xfrm>
            <a:prstGeom prst="ellipse">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821531">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93" name="s90 aln"/>
            <p:cNvSpPr/>
            <p:nvPr/>
          </p:nvSpPr>
          <p:spPr>
            <a:xfrm>
              <a:off x="1252656" y="7800136"/>
              <a:ext cx="682820" cy="682820"/>
            </a:xfrm>
            <a:prstGeom prst="ellipse">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821531">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94" name="Rectangle"/>
            <p:cNvSpPr/>
            <p:nvPr/>
          </p:nvSpPr>
          <p:spPr>
            <a:xfrm>
              <a:off x="1901546" y="6643343"/>
              <a:ext cx="801580" cy="46625"/>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395" name="Rectangle"/>
            <p:cNvSpPr/>
            <p:nvPr/>
          </p:nvSpPr>
          <p:spPr>
            <a:xfrm>
              <a:off x="1901546" y="8110090"/>
              <a:ext cx="801580" cy="46624"/>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396" name="Rectangle"/>
            <p:cNvSpPr/>
            <p:nvPr/>
          </p:nvSpPr>
          <p:spPr>
            <a:xfrm rot="16200000">
              <a:off x="1971682" y="7367888"/>
              <a:ext cx="1511724" cy="60281"/>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397" name="s90 aln"/>
            <p:cNvSpPr/>
            <p:nvPr/>
          </p:nvSpPr>
          <p:spPr>
            <a:xfrm>
              <a:off x="1280915" y="9275025"/>
              <a:ext cx="682820" cy="682820"/>
            </a:xfrm>
            <a:prstGeom prst="ellipse">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821531">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98" name="s90 aln"/>
            <p:cNvSpPr/>
            <p:nvPr/>
          </p:nvSpPr>
          <p:spPr>
            <a:xfrm>
              <a:off x="1280915" y="10749914"/>
              <a:ext cx="682820" cy="682820"/>
            </a:xfrm>
            <a:prstGeom prst="ellipse">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821531">
                <a:lnSpc>
                  <a:spcPct val="100000"/>
                </a:lnSpc>
                <a:spcBef>
                  <a:spcPts val="0"/>
                </a:spcBef>
                <a:defRPr sz="1400">
                  <a:solidFill>
                    <a:srgbClr val="FFFFFF"/>
                  </a:solidFill>
                  <a:latin typeface="Product Sans"/>
                  <a:ea typeface="Product Sans"/>
                  <a:cs typeface="Product Sans"/>
                  <a:sym typeface="Product Sans"/>
                </a:defRPr>
              </a:lvl1pPr>
            </a:lstStyle>
            <a:p>
              <a:pPr/>
              <a:r>
                <a:t>s90 aln</a:t>
              </a:r>
            </a:p>
          </p:txBody>
        </p:sp>
        <p:sp>
          <p:nvSpPr>
            <p:cNvPr id="399" name="Rectangle"/>
            <p:cNvSpPr/>
            <p:nvPr/>
          </p:nvSpPr>
          <p:spPr>
            <a:xfrm>
              <a:off x="1929807" y="9593122"/>
              <a:ext cx="801579" cy="46625"/>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400" name="Rectangle"/>
            <p:cNvSpPr/>
            <p:nvPr/>
          </p:nvSpPr>
          <p:spPr>
            <a:xfrm>
              <a:off x="1929807" y="11059868"/>
              <a:ext cx="801579" cy="46625"/>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401" name="Rectangle"/>
            <p:cNvSpPr/>
            <p:nvPr/>
          </p:nvSpPr>
          <p:spPr>
            <a:xfrm rot="16200000">
              <a:off x="1999942" y="10317666"/>
              <a:ext cx="1511724" cy="60281"/>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402" name="Rectangle"/>
            <p:cNvSpPr/>
            <p:nvPr/>
          </p:nvSpPr>
          <p:spPr>
            <a:xfrm>
              <a:off x="2697405" y="7377305"/>
              <a:ext cx="913641" cy="41446"/>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403" name="Rectangle"/>
            <p:cNvSpPr/>
            <p:nvPr/>
          </p:nvSpPr>
          <p:spPr>
            <a:xfrm>
              <a:off x="2753435" y="10324494"/>
              <a:ext cx="801579" cy="46625"/>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404" name="Rectangle"/>
            <p:cNvSpPr/>
            <p:nvPr/>
          </p:nvSpPr>
          <p:spPr>
            <a:xfrm>
              <a:off x="3592867" y="8852772"/>
              <a:ext cx="801579" cy="46625"/>
            </a:xfrm>
            <a:prstGeom prst="rect">
              <a:avLst/>
            </a:prstGeom>
            <a:gradFill flip="none" rotWithShape="1">
              <a:gsLst>
                <a:gs pos="0">
                  <a:schemeClr val="accent5">
                    <a:hueOff val="-82419"/>
                    <a:satOff val="-9513"/>
                    <a:lumOff val="-16343"/>
                  </a:schemeClr>
                </a:gs>
                <a:gs pos="100000">
                  <a:schemeClr val="accent3"/>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05" name="Rectangle"/>
            <p:cNvSpPr/>
            <p:nvPr/>
          </p:nvSpPr>
          <p:spPr>
            <a:xfrm flipH="1" rot="16200000">
              <a:off x="4017192" y="8468224"/>
              <a:ext cx="801580" cy="46624"/>
            </a:xfrm>
            <a:prstGeom prst="rect">
              <a:avLst/>
            </a:prstGeom>
            <a:gradFill flip="none" rotWithShape="1">
              <a:gsLst>
                <a:gs pos="0">
                  <a:schemeClr val="accent5">
                    <a:hueOff val="-82419"/>
                    <a:satOff val="-9513"/>
                    <a:lumOff val="-16343"/>
                  </a:schemeClr>
                </a:gs>
                <a:gs pos="100000">
                  <a:schemeClr val="accent3"/>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nvGrpSpPr>
            <p:cNvPr id="412" name="Group"/>
            <p:cNvGrpSpPr/>
            <p:nvPr/>
          </p:nvGrpSpPr>
          <p:grpSpPr>
            <a:xfrm flipH="1" rot="10800000">
              <a:off x="4394670" y="7016974"/>
              <a:ext cx="439453" cy="1012052"/>
              <a:chOff x="0" y="0"/>
              <a:chExt cx="439452" cy="1012050"/>
            </a:xfrm>
          </p:grpSpPr>
          <p:sp>
            <p:nvSpPr>
              <p:cNvPr id="406" name="Rectangle"/>
              <p:cNvSpPr/>
              <p:nvPr/>
            </p:nvSpPr>
            <p:spPr>
              <a:xfrm rot="16200000">
                <a:off x="-63193" y="63192"/>
                <a:ext cx="173010" cy="46625"/>
              </a:xfrm>
              <a:prstGeom prst="rect">
                <a:avLst/>
              </a:prstGeom>
              <a:gradFill flip="none" rotWithShape="1">
                <a:gsLst>
                  <a:gs pos="0">
                    <a:schemeClr val="accent5">
                      <a:hueOff val="-82419"/>
                      <a:satOff val="-9513"/>
                      <a:lumOff val="-16343"/>
                    </a:schemeClr>
                  </a:gs>
                  <a:gs pos="100000">
                    <a:schemeClr val="accent3"/>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07" name="Rectangle"/>
              <p:cNvSpPr/>
              <p:nvPr/>
            </p:nvSpPr>
            <p:spPr>
              <a:xfrm rot="16200000">
                <a:off x="-63193" y="316653"/>
                <a:ext cx="173010" cy="46625"/>
              </a:xfrm>
              <a:prstGeom prst="rect">
                <a:avLst/>
              </a:prstGeom>
              <a:gradFill flip="none" rotWithShape="1">
                <a:gsLst>
                  <a:gs pos="0">
                    <a:schemeClr val="accent5">
                      <a:hueOff val="-82419"/>
                      <a:satOff val="-9513"/>
                      <a:lumOff val="-16343"/>
                    </a:schemeClr>
                  </a:gs>
                  <a:gs pos="100000">
                    <a:schemeClr val="accent3"/>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08" name="Rectangle"/>
              <p:cNvSpPr/>
              <p:nvPr/>
            </p:nvSpPr>
            <p:spPr>
              <a:xfrm rot="16200000">
                <a:off x="-60307" y="566874"/>
                <a:ext cx="173011" cy="46625"/>
              </a:xfrm>
              <a:prstGeom prst="rect">
                <a:avLst/>
              </a:prstGeom>
              <a:gradFill flip="none" rotWithShape="1">
                <a:gsLst>
                  <a:gs pos="0">
                    <a:schemeClr val="accent5">
                      <a:hueOff val="-82419"/>
                      <a:satOff val="-9513"/>
                      <a:lumOff val="-16343"/>
                    </a:schemeClr>
                  </a:gs>
                  <a:gs pos="100000">
                    <a:schemeClr val="accent3"/>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09" name="Rectangle"/>
              <p:cNvSpPr/>
              <p:nvPr/>
            </p:nvSpPr>
            <p:spPr>
              <a:xfrm rot="16200000">
                <a:off x="-63193" y="823882"/>
                <a:ext cx="173010" cy="46624"/>
              </a:xfrm>
              <a:prstGeom prst="rect">
                <a:avLst/>
              </a:prstGeom>
              <a:gradFill flip="none" rotWithShape="1">
                <a:gsLst>
                  <a:gs pos="0">
                    <a:schemeClr val="accent5">
                      <a:hueOff val="-82419"/>
                      <a:satOff val="-9513"/>
                      <a:lumOff val="-16343"/>
                    </a:schemeClr>
                  </a:gs>
                  <a:gs pos="100000">
                    <a:schemeClr val="accent3"/>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10" name="Rectangle"/>
              <p:cNvSpPr/>
              <p:nvPr/>
            </p:nvSpPr>
            <p:spPr>
              <a:xfrm>
                <a:off x="0" y="965427"/>
                <a:ext cx="173010" cy="46624"/>
              </a:xfrm>
              <a:prstGeom prst="rect">
                <a:avLst/>
              </a:prstGeom>
              <a:gradFill flip="none" rotWithShape="1">
                <a:gsLst>
                  <a:gs pos="0">
                    <a:schemeClr val="accent5">
                      <a:hueOff val="-82419"/>
                      <a:satOff val="-9513"/>
                      <a:lumOff val="-16343"/>
                    </a:schemeClr>
                  </a:gs>
                  <a:gs pos="100000">
                    <a:schemeClr val="accent3"/>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11" name="Rectangle"/>
              <p:cNvSpPr/>
              <p:nvPr/>
            </p:nvSpPr>
            <p:spPr>
              <a:xfrm>
                <a:off x="266442" y="965427"/>
                <a:ext cx="173011" cy="46624"/>
              </a:xfrm>
              <a:prstGeom prst="rect">
                <a:avLst/>
              </a:prstGeom>
              <a:gradFill flip="none" rotWithShape="1">
                <a:gsLst>
                  <a:gs pos="0">
                    <a:schemeClr val="accent5">
                      <a:hueOff val="-82419"/>
                      <a:satOff val="-9513"/>
                      <a:lumOff val="-16343"/>
                    </a:schemeClr>
                  </a:gs>
                  <a:gs pos="100000">
                    <a:schemeClr val="accent3"/>
                  </a:gs>
                </a:gsLst>
                <a:lin ang="0" scaled="0"/>
              </a:gra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413" name="Rectangle"/>
            <p:cNvSpPr/>
            <p:nvPr/>
          </p:nvSpPr>
          <p:spPr>
            <a:xfrm rot="16200000">
              <a:off x="2807165" y="9586295"/>
              <a:ext cx="1511724" cy="60281"/>
            </a:xfrm>
            <a:prstGeom prst="rect">
              <a:avLst/>
            </a:prstGeom>
            <a:solidFill>
              <a:schemeClr val="accent3"/>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414" name="Rectangle"/>
            <p:cNvSpPr/>
            <p:nvPr/>
          </p:nvSpPr>
          <p:spPr>
            <a:xfrm rot="16200000">
              <a:off x="2837306" y="8103262"/>
              <a:ext cx="1511724" cy="60281"/>
            </a:xfrm>
            <a:prstGeom prst="rect">
              <a:avLst/>
            </a:prstGeom>
            <a:solidFill>
              <a:schemeClr val="accent5">
                <a:hueOff val="-82419"/>
                <a:satOff val="-9513"/>
                <a:lumOff val="-16343"/>
              </a:schemeClr>
            </a:solidFill>
            <a:ln w="12700" cap="flat">
              <a:noFill/>
              <a:miter lim="400000"/>
            </a:ln>
            <a:effectLst/>
          </p:spPr>
          <p:txBody>
            <a:bodyPr wrap="square" lIns="15716" tIns="15716" rIns="15716" bIns="15716" numCol="1" anchor="ctr">
              <a:noAutofit/>
            </a:bodyPr>
            <a:lstStyle/>
            <a:p>
              <a:pPr algn="ctr" defTabSz="821531">
                <a:lnSpc>
                  <a:spcPct val="100000"/>
                </a:lnSpc>
                <a:spcBef>
                  <a:spcPts val="0"/>
                </a:spcBef>
                <a:defRPr sz="2800">
                  <a:solidFill>
                    <a:srgbClr val="FFFFFF"/>
                  </a:solidFill>
                  <a:latin typeface="Helvetica Neue Medium"/>
                  <a:ea typeface="Helvetica Neue Medium"/>
                  <a:cs typeface="Helvetica Neue Medium"/>
                  <a:sym typeface="Helvetica Neue Medium"/>
                </a:defRPr>
              </a:pPr>
            </a:p>
          </p:txBody>
        </p:sp>
        <p:sp>
          <p:nvSpPr>
            <p:cNvPr id="415" name="merge aln"/>
            <p:cNvSpPr/>
            <p:nvPr/>
          </p:nvSpPr>
          <p:spPr>
            <a:xfrm>
              <a:off x="3162239" y="8475295"/>
              <a:ext cx="801579" cy="801579"/>
            </a:xfrm>
            <a:prstGeom prst="ellipse">
              <a:avLst/>
            </a:prstGeom>
            <a:gradFill flip="none" rotWithShape="1">
              <a:gsLst>
                <a:gs pos="0">
                  <a:schemeClr val="accent5">
                    <a:hueOff val="-82419"/>
                    <a:satOff val="-9513"/>
                    <a:lumOff val="-16343"/>
                  </a:schemeClr>
                </a:gs>
                <a:gs pos="100000">
                  <a:schemeClr val="accent3"/>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15716" tIns="15716" rIns="15716" bIns="15716" numCol="1" anchor="ctr">
              <a:noAutofit/>
            </a:bodyPr>
            <a:lstStyle>
              <a:lvl1pPr algn="ctr" defTabSz="203328">
                <a:lnSpc>
                  <a:spcPct val="100000"/>
                </a:lnSpc>
                <a:spcBef>
                  <a:spcPts val="0"/>
                </a:spcBef>
                <a:defRPr sz="1400">
                  <a:solidFill>
                    <a:srgbClr val="FFFFFF"/>
                  </a:solidFill>
                  <a:latin typeface="Product Sans"/>
                  <a:ea typeface="Product Sans"/>
                  <a:cs typeface="Product Sans"/>
                  <a:sym typeface="Product Sans"/>
                </a:defRPr>
              </a:lvl1pPr>
            </a:lstStyle>
            <a:p>
              <a:pPr/>
              <a:r>
                <a:t>merge aln</a:t>
              </a:r>
            </a:p>
          </p:txBody>
        </p:sp>
        <p:sp>
          <p:nvSpPr>
            <p:cNvPr id="416" name="Arrow"/>
            <p:cNvSpPr/>
            <p:nvPr/>
          </p:nvSpPr>
          <p:spPr>
            <a:xfrm>
              <a:off x="0" y="5008991"/>
              <a:ext cx="801579" cy="273129"/>
            </a:xfrm>
            <a:prstGeom prst="rightArrow">
              <a:avLst>
                <a:gd name="adj1" fmla="val 32000"/>
                <a:gd name="adj2" fmla="val 160000"/>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8" grpId="1"/>
      <p:bldP build="whole" bldLvl="1" animBg="1" rev="0" advAuto="0" spid="417" grpId="2"/>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Rectangle"/>
          <p:cNvSpPr/>
          <p:nvPr/>
        </p:nvSpPr>
        <p:spPr>
          <a:xfrm rot="16200000">
            <a:off x="5815858" y="10208549"/>
            <a:ext cx="1230266" cy="65411"/>
          </a:xfrm>
          <a:prstGeom prst="rect">
            <a:avLst/>
          </a:prstGeom>
          <a:solidFill>
            <a:schemeClr val="accent3"/>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22" name="Rectangle"/>
          <p:cNvSpPr/>
          <p:nvPr/>
        </p:nvSpPr>
        <p:spPr>
          <a:xfrm>
            <a:off x="9747570" y="8966930"/>
            <a:ext cx="922277" cy="74724"/>
          </a:xfrm>
          <a:prstGeom prst="rect">
            <a:avLst/>
          </a:prstGeom>
          <a:gradFill>
            <a:gsLst>
              <a:gs pos="0">
                <a:schemeClr val="accent5">
                  <a:hueOff val="-82419"/>
                  <a:satOff val="-9513"/>
                  <a:lumOff val="-16343"/>
                </a:schemeClr>
              </a:gs>
              <a:gs pos="100000">
                <a:schemeClr val="accent3">
                  <a:hueOff val="-274225"/>
                  <a:satOff val="26768"/>
                  <a:lumOff val="11368"/>
                </a:schemeClr>
              </a:gs>
            </a:gsLst>
          </a:gra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23" name="Rectangle"/>
          <p:cNvSpPr/>
          <p:nvPr/>
        </p:nvSpPr>
        <p:spPr>
          <a:xfrm>
            <a:off x="10677005" y="6591332"/>
            <a:ext cx="1557623" cy="74724"/>
          </a:xfrm>
          <a:prstGeom prst="rect">
            <a:avLst/>
          </a:prstGeom>
          <a:gradFill>
            <a:gsLst>
              <a:gs pos="0">
                <a:schemeClr val="accent1"/>
              </a:gs>
              <a:gs pos="100000">
                <a:srgbClr val="FF1800"/>
              </a:gs>
            </a:gsLst>
            <a:path path="circle">
              <a:fillToRect l="37721" t="-19636" r="62278" b="119636"/>
            </a:path>
          </a:gra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24" name="Rectangle"/>
          <p:cNvSpPr/>
          <p:nvPr/>
        </p:nvSpPr>
        <p:spPr>
          <a:xfrm>
            <a:off x="6983328" y="4398220"/>
            <a:ext cx="3689105" cy="74724"/>
          </a:xfrm>
          <a:prstGeom prst="rect">
            <a:avLst/>
          </a:prstGeom>
          <a:gradFill>
            <a:gsLst>
              <a:gs pos="0">
                <a:schemeClr val="accent1"/>
              </a:gs>
              <a:gs pos="100000">
                <a:schemeClr val="accent4">
                  <a:hueOff val="-858837"/>
                  <a:lumOff val="-9791"/>
                </a:schemeClr>
              </a:gs>
            </a:gsLst>
          </a:gra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25" name="Rectangle"/>
          <p:cNvSpPr/>
          <p:nvPr/>
        </p:nvSpPr>
        <p:spPr>
          <a:xfrm rot="16200000">
            <a:off x="9479663" y="5551838"/>
            <a:ext cx="2315938" cy="65411"/>
          </a:xfrm>
          <a:prstGeom prst="rect">
            <a:avLst/>
          </a:prstGeom>
          <a:gradFill>
            <a:gsLst>
              <a:gs pos="0">
                <a:schemeClr val="accent1"/>
              </a:gs>
              <a:gs pos="100000">
                <a:schemeClr val="accent4">
                  <a:hueOff val="-858837"/>
                  <a:lumOff val="-9791"/>
                </a:schemeClr>
              </a:gs>
            </a:gsLst>
          </a:gra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26" name="Rectangle"/>
          <p:cNvSpPr/>
          <p:nvPr/>
        </p:nvSpPr>
        <p:spPr>
          <a:xfrm rot="16200000">
            <a:off x="8929475" y="8434620"/>
            <a:ext cx="1227132" cy="65411"/>
          </a:xfrm>
          <a:prstGeom prst="rect">
            <a:avLst/>
          </a:prstGeom>
          <a:solidFill>
            <a:schemeClr val="accent5">
              <a:hueOff val="-82419"/>
              <a:satOff val="-9513"/>
              <a:lumOff val="-16343"/>
            </a:scheme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27" name="Rectangle"/>
          <p:cNvSpPr/>
          <p:nvPr/>
        </p:nvSpPr>
        <p:spPr>
          <a:xfrm rot="16200000">
            <a:off x="6352455" y="3818957"/>
            <a:ext cx="1242563" cy="65411"/>
          </a:xfrm>
          <a:prstGeom prst="rect">
            <a:avLst/>
          </a:prstGeom>
          <a:solidFill>
            <a:schemeClr val="accent1"/>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28" name="Circle"/>
          <p:cNvSpPr/>
          <p:nvPr/>
        </p:nvSpPr>
        <p:spPr>
          <a:xfrm>
            <a:off x="2997608" y="2402553"/>
            <a:ext cx="512377" cy="512377"/>
          </a:xfrm>
          <a:prstGeom prst="ellipse">
            <a:avLst/>
          </a:prstGeom>
          <a:solidFill>
            <a:schemeClr val="accent1"/>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29" name="Circle"/>
          <p:cNvSpPr/>
          <p:nvPr/>
        </p:nvSpPr>
        <p:spPr>
          <a:xfrm>
            <a:off x="2997608" y="3595474"/>
            <a:ext cx="512377" cy="512376"/>
          </a:xfrm>
          <a:prstGeom prst="ellipse">
            <a:avLst/>
          </a:prstGeom>
          <a:solidFill>
            <a:schemeClr val="accent1"/>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30" name="Circle"/>
          <p:cNvSpPr/>
          <p:nvPr/>
        </p:nvSpPr>
        <p:spPr>
          <a:xfrm>
            <a:off x="2946370" y="10525133"/>
            <a:ext cx="614852" cy="614852"/>
          </a:xfrm>
          <a:prstGeom prst="ellipse">
            <a:avLst/>
          </a:prstGeom>
          <a:solidFill>
            <a:schemeClr val="accent3"/>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31" name="Circle"/>
          <p:cNvSpPr/>
          <p:nvPr/>
        </p:nvSpPr>
        <p:spPr>
          <a:xfrm>
            <a:off x="2946370" y="5863842"/>
            <a:ext cx="614852" cy="614851"/>
          </a:xfrm>
          <a:prstGeom prst="ellipse">
            <a:avLst/>
          </a:prstGeom>
          <a:solidFill>
            <a:srgbClr val="F8BA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32" name="Circle"/>
          <p:cNvSpPr/>
          <p:nvPr/>
        </p:nvSpPr>
        <p:spPr>
          <a:xfrm>
            <a:off x="2946370" y="9332210"/>
            <a:ext cx="614852" cy="614852"/>
          </a:xfrm>
          <a:prstGeom prst="ellipse">
            <a:avLst/>
          </a:prstGeom>
          <a:solidFill>
            <a:schemeClr val="accent3"/>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33" name="Circle"/>
          <p:cNvSpPr/>
          <p:nvPr/>
        </p:nvSpPr>
        <p:spPr>
          <a:xfrm>
            <a:off x="2997608" y="8262375"/>
            <a:ext cx="409901" cy="409901"/>
          </a:xfrm>
          <a:prstGeom prst="ellipse">
            <a:avLst/>
          </a:prstGeom>
          <a:solidFill>
            <a:schemeClr val="accent5">
              <a:hueOff val="-82419"/>
              <a:satOff val="-9513"/>
              <a:lumOff val="-16343"/>
            </a:scheme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34" name="Circle"/>
          <p:cNvSpPr/>
          <p:nvPr/>
        </p:nvSpPr>
        <p:spPr>
          <a:xfrm>
            <a:off x="2946370" y="7034685"/>
            <a:ext cx="512377" cy="512376"/>
          </a:xfrm>
          <a:prstGeom prst="ellipse">
            <a:avLst/>
          </a:prstGeom>
          <a:solidFill>
            <a:schemeClr val="accent5">
              <a:hueOff val="-82419"/>
              <a:satOff val="-9513"/>
              <a:lumOff val="-16343"/>
            </a:scheme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35" name="Circle"/>
          <p:cNvSpPr/>
          <p:nvPr/>
        </p:nvSpPr>
        <p:spPr>
          <a:xfrm>
            <a:off x="2971989" y="4693000"/>
            <a:ext cx="563614" cy="563614"/>
          </a:xfrm>
          <a:prstGeom prst="ellipse">
            <a:avLst/>
          </a:prstGeom>
          <a:solidFill>
            <a:srgbClr val="F8BA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36" name="Rectangle"/>
          <p:cNvSpPr/>
          <p:nvPr/>
        </p:nvSpPr>
        <p:spPr>
          <a:xfrm>
            <a:off x="3488927" y="2621380"/>
            <a:ext cx="1284670" cy="74724"/>
          </a:xfrm>
          <a:prstGeom prst="rect">
            <a:avLst/>
          </a:prstGeom>
          <a:solidFill>
            <a:schemeClr val="accent1"/>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37" name="Rectangle"/>
          <p:cNvSpPr/>
          <p:nvPr/>
        </p:nvSpPr>
        <p:spPr>
          <a:xfrm>
            <a:off x="3488927" y="3814300"/>
            <a:ext cx="1284670" cy="74724"/>
          </a:xfrm>
          <a:prstGeom prst="rect">
            <a:avLst/>
          </a:prstGeom>
          <a:solidFill>
            <a:schemeClr val="accent1"/>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38" name="Rectangle"/>
          <p:cNvSpPr/>
          <p:nvPr/>
        </p:nvSpPr>
        <p:spPr>
          <a:xfrm>
            <a:off x="3488927" y="4963064"/>
            <a:ext cx="1742078" cy="74724"/>
          </a:xfrm>
          <a:prstGeom prst="rect">
            <a:avLst/>
          </a:prstGeom>
          <a:solidFill>
            <a:srgbClr val="F8BA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39" name="Rectangle"/>
          <p:cNvSpPr/>
          <p:nvPr/>
        </p:nvSpPr>
        <p:spPr>
          <a:xfrm>
            <a:off x="3488927" y="6133906"/>
            <a:ext cx="1742078" cy="74724"/>
          </a:xfrm>
          <a:prstGeom prst="rect">
            <a:avLst/>
          </a:prstGeom>
          <a:solidFill>
            <a:srgbClr val="F8BA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40" name="Rectangle"/>
          <p:cNvSpPr/>
          <p:nvPr/>
        </p:nvSpPr>
        <p:spPr>
          <a:xfrm>
            <a:off x="3389795" y="7314996"/>
            <a:ext cx="922277" cy="74723"/>
          </a:xfrm>
          <a:prstGeom prst="rect">
            <a:avLst/>
          </a:prstGeom>
          <a:solidFill>
            <a:schemeClr val="accent5">
              <a:hueOff val="-82419"/>
              <a:satOff val="-9513"/>
              <a:lumOff val="-16343"/>
            </a:scheme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41" name="Rectangle"/>
          <p:cNvSpPr/>
          <p:nvPr/>
        </p:nvSpPr>
        <p:spPr>
          <a:xfrm>
            <a:off x="3389795" y="8453513"/>
            <a:ext cx="922277" cy="74724"/>
          </a:xfrm>
          <a:prstGeom prst="rect">
            <a:avLst/>
          </a:prstGeom>
          <a:solidFill>
            <a:schemeClr val="accent5">
              <a:hueOff val="-82419"/>
              <a:satOff val="-9513"/>
              <a:lumOff val="-16343"/>
            </a:scheme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42" name="Rectangle"/>
          <p:cNvSpPr/>
          <p:nvPr/>
        </p:nvSpPr>
        <p:spPr>
          <a:xfrm>
            <a:off x="3389795" y="9592028"/>
            <a:ext cx="3074254" cy="74724"/>
          </a:xfrm>
          <a:prstGeom prst="rect">
            <a:avLst/>
          </a:prstGeom>
          <a:solidFill>
            <a:schemeClr val="accent3"/>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43" name="Rectangle"/>
          <p:cNvSpPr/>
          <p:nvPr/>
        </p:nvSpPr>
        <p:spPr>
          <a:xfrm>
            <a:off x="3389795" y="10795195"/>
            <a:ext cx="3074254" cy="74724"/>
          </a:xfrm>
          <a:prstGeom prst="rect">
            <a:avLst/>
          </a:prstGeom>
          <a:solidFill>
            <a:schemeClr val="accent3"/>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44" name="Rectangle"/>
          <p:cNvSpPr/>
          <p:nvPr/>
        </p:nvSpPr>
        <p:spPr>
          <a:xfrm rot="16200000">
            <a:off x="4133367" y="3235037"/>
            <a:ext cx="1242564" cy="65411"/>
          </a:xfrm>
          <a:prstGeom prst="rect">
            <a:avLst/>
          </a:prstGeom>
          <a:solidFill>
            <a:schemeClr val="accent1"/>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45" name="Rectangle"/>
          <p:cNvSpPr/>
          <p:nvPr/>
        </p:nvSpPr>
        <p:spPr>
          <a:xfrm rot="16200000">
            <a:off x="4589884" y="5546726"/>
            <a:ext cx="1242563" cy="65411"/>
          </a:xfrm>
          <a:prstGeom prst="rect">
            <a:avLst/>
          </a:prstGeom>
          <a:solidFill>
            <a:srgbClr val="F8BA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46" name="Rectangle"/>
          <p:cNvSpPr/>
          <p:nvPr/>
        </p:nvSpPr>
        <p:spPr>
          <a:xfrm rot="16200000">
            <a:off x="3733162" y="7888512"/>
            <a:ext cx="1212619" cy="65410"/>
          </a:xfrm>
          <a:prstGeom prst="rect">
            <a:avLst/>
          </a:prstGeom>
          <a:solidFill>
            <a:schemeClr val="accent5">
              <a:hueOff val="-82419"/>
              <a:satOff val="-9513"/>
              <a:lumOff val="-16343"/>
            </a:scheme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47" name="Rectangle"/>
          <p:cNvSpPr/>
          <p:nvPr/>
        </p:nvSpPr>
        <p:spPr>
          <a:xfrm>
            <a:off x="4759618" y="3230380"/>
            <a:ext cx="2244206" cy="74724"/>
          </a:xfrm>
          <a:prstGeom prst="rect">
            <a:avLst/>
          </a:prstGeom>
          <a:solidFill>
            <a:schemeClr val="accent1"/>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48" name="Rectangle"/>
          <p:cNvSpPr/>
          <p:nvPr/>
        </p:nvSpPr>
        <p:spPr>
          <a:xfrm>
            <a:off x="5200260" y="5534153"/>
            <a:ext cx="1742078" cy="74724"/>
          </a:xfrm>
          <a:prstGeom prst="rect">
            <a:avLst/>
          </a:prstGeom>
          <a:solidFill>
            <a:srgbClr val="F8BA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49" name="Rectangle"/>
          <p:cNvSpPr/>
          <p:nvPr/>
        </p:nvSpPr>
        <p:spPr>
          <a:xfrm>
            <a:off x="4363308" y="7853759"/>
            <a:ext cx="5164747" cy="74724"/>
          </a:xfrm>
          <a:prstGeom prst="rect">
            <a:avLst/>
          </a:prstGeom>
          <a:solidFill>
            <a:schemeClr val="accent5">
              <a:hueOff val="-82419"/>
              <a:satOff val="-9513"/>
              <a:lumOff val="-16343"/>
            </a:scheme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50" name="Rectangle"/>
          <p:cNvSpPr/>
          <p:nvPr/>
        </p:nvSpPr>
        <p:spPr>
          <a:xfrm>
            <a:off x="6453801" y="10203893"/>
            <a:ext cx="3074254" cy="74724"/>
          </a:xfrm>
          <a:prstGeom prst="rect">
            <a:avLst/>
          </a:prstGeom>
          <a:solidFill>
            <a:schemeClr val="accent3"/>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51" name="Rectangle"/>
          <p:cNvSpPr/>
          <p:nvPr/>
        </p:nvSpPr>
        <p:spPr>
          <a:xfrm rot="16200000">
            <a:off x="6358604" y="4961571"/>
            <a:ext cx="1230265" cy="65411"/>
          </a:xfrm>
          <a:prstGeom prst="rect">
            <a:avLst/>
          </a:prstGeom>
          <a:solidFill>
            <a:srgbClr val="F8BA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52" name="Circle"/>
          <p:cNvSpPr/>
          <p:nvPr/>
        </p:nvSpPr>
        <p:spPr>
          <a:xfrm>
            <a:off x="6615073" y="4067380"/>
            <a:ext cx="717327" cy="717327"/>
          </a:xfrm>
          <a:prstGeom prst="ellipse">
            <a:avLst/>
          </a:prstGeom>
          <a:gradFill>
            <a:gsLst>
              <a:gs pos="0">
                <a:schemeClr val="accent1">
                  <a:lumOff val="16847"/>
                </a:schemeClr>
              </a:gs>
              <a:gs pos="100000">
                <a:schemeClr val="accent4">
                  <a:hueOff val="-858837"/>
                  <a:lumOff val="-9791"/>
                </a:schemeClr>
              </a:gs>
            </a:gsLst>
            <a:lin ang="5400000"/>
          </a:gra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53" name="Rectangle"/>
          <p:cNvSpPr/>
          <p:nvPr/>
        </p:nvSpPr>
        <p:spPr>
          <a:xfrm rot="16200000">
            <a:off x="8907695" y="9606932"/>
            <a:ext cx="1270692" cy="65410"/>
          </a:xfrm>
          <a:prstGeom prst="rect">
            <a:avLst/>
          </a:prstGeom>
          <a:solidFill>
            <a:schemeClr val="accent3"/>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54" name="Circle"/>
          <p:cNvSpPr/>
          <p:nvPr/>
        </p:nvSpPr>
        <p:spPr>
          <a:xfrm>
            <a:off x="9184377" y="8645628"/>
            <a:ext cx="717327" cy="717326"/>
          </a:xfrm>
          <a:prstGeom prst="ellipse">
            <a:avLst/>
          </a:prstGeom>
          <a:gradFill>
            <a:gsLst>
              <a:gs pos="0">
                <a:schemeClr val="accent5">
                  <a:hueOff val="-82419"/>
                  <a:satOff val="-9513"/>
                  <a:lumOff val="-16343"/>
                </a:schemeClr>
              </a:gs>
              <a:gs pos="100000">
                <a:schemeClr val="accent3">
                  <a:hueOff val="-274225"/>
                  <a:satOff val="26768"/>
                  <a:lumOff val="11368"/>
                </a:schemeClr>
              </a:gs>
            </a:gsLst>
            <a:lin ang="5400000"/>
          </a:gra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55" name="Rectangle"/>
          <p:cNvSpPr/>
          <p:nvPr/>
        </p:nvSpPr>
        <p:spPr>
          <a:xfrm rot="16200000">
            <a:off x="9479663" y="7801084"/>
            <a:ext cx="2315938" cy="65410"/>
          </a:xfrm>
          <a:prstGeom prst="rect">
            <a:avLst/>
          </a:prstGeom>
          <a:gradFill>
            <a:gsLst>
              <a:gs pos="0">
                <a:schemeClr val="accent5">
                  <a:hueOff val="-82419"/>
                  <a:satOff val="-9513"/>
                  <a:lumOff val="-16343"/>
                </a:schemeClr>
              </a:gs>
              <a:gs pos="100000">
                <a:schemeClr val="accent3">
                  <a:hueOff val="-274225"/>
                  <a:satOff val="26768"/>
                  <a:lumOff val="11368"/>
                </a:schemeClr>
              </a:gs>
            </a:gsLst>
            <a:lin ang="14400000"/>
          </a:gra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56" name="Circle"/>
          <p:cNvSpPr/>
          <p:nvPr/>
        </p:nvSpPr>
        <p:spPr>
          <a:xfrm>
            <a:off x="10176495" y="6167556"/>
            <a:ext cx="922277" cy="922277"/>
          </a:xfrm>
          <a:prstGeom prst="ellipse">
            <a:avLst/>
          </a:prstGeom>
          <a:gradFill>
            <a:gsLst>
              <a:gs pos="0">
                <a:schemeClr val="accent1"/>
              </a:gs>
              <a:gs pos="100000">
                <a:srgbClr val="FF1800"/>
              </a:gs>
            </a:gsLst>
            <a:path path="circle">
              <a:fillToRect l="37721" t="-19636" r="62278" b="119636"/>
            </a:path>
          </a:gra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57" name="Circle"/>
          <p:cNvSpPr/>
          <p:nvPr/>
        </p:nvSpPr>
        <p:spPr>
          <a:xfrm>
            <a:off x="4956509" y="5289708"/>
            <a:ext cx="563614" cy="563614"/>
          </a:xfrm>
          <a:prstGeom prst="ellipse">
            <a:avLst/>
          </a:prstGeom>
          <a:solidFill>
            <a:srgbClr val="F8BA00"/>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58" name="Circle"/>
          <p:cNvSpPr/>
          <p:nvPr/>
        </p:nvSpPr>
        <p:spPr>
          <a:xfrm>
            <a:off x="4498460" y="2999013"/>
            <a:ext cx="512376" cy="512377"/>
          </a:xfrm>
          <a:prstGeom prst="ellipse">
            <a:avLst/>
          </a:prstGeom>
          <a:solidFill>
            <a:schemeClr val="accent1"/>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59" name="Circle"/>
          <p:cNvSpPr/>
          <p:nvPr/>
        </p:nvSpPr>
        <p:spPr>
          <a:xfrm>
            <a:off x="4083282" y="7634932"/>
            <a:ext cx="512377" cy="512376"/>
          </a:xfrm>
          <a:prstGeom prst="ellipse">
            <a:avLst/>
          </a:prstGeom>
          <a:solidFill>
            <a:schemeClr val="accent5">
              <a:hueOff val="-82419"/>
              <a:satOff val="-9513"/>
              <a:lumOff val="-16343"/>
            </a:schemeClr>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60" name="Circle"/>
          <p:cNvSpPr/>
          <p:nvPr/>
        </p:nvSpPr>
        <p:spPr>
          <a:xfrm>
            <a:off x="6123565" y="9933829"/>
            <a:ext cx="614852" cy="614851"/>
          </a:xfrm>
          <a:prstGeom prst="ellipse">
            <a:avLst/>
          </a:prstGeom>
          <a:solidFill>
            <a:schemeClr val="accent3"/>
          </a:solidFill>
          <a:ln w="12700">
            <a:miter lim="400000"/>
          </a:ln>
        </p:spPr>
        <p:txBody>
          <a:bodyPr lIns="15716" tIns="15716" rIns="15716" bIns="15716" anchor="ct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nvGrpSpPr>
          <p:cNvPr id="492" name="Group"/>
          <p:cNvGrpSpPr/>
          <p:nvPr/>
        </p:nvGrpSpPr>
        <p:grpSpPr>
          <a:xfrm>
            <a:off x="5921929" y="2056261"/>
            <a:ext cx="2466763" cy="9603479"/>
            <a:chOff x="0" y="0"/>
            <a:chExt cx="2466761" cy="9603478"/>
          </a:xfrm>
        </p:grpSpPr>
        <p:sp>
          <p:nvSpPr>
            <p:cNvPr id="461" name="Rectangle"/>
            <p:cNvSpPr/>
            <p:nvPr/>
          </p:nvSpPr>
          <p:spPr>
            <a:xfrm rot="16200000">
              <a:off x="-98290" y="101277"/>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62" name="Rectangle"/>
            <p:cNvSpPr/>
            <p:nvPr/>
          </p:nvSpPr>
          <p:spPr>
            <a:xfrm rot="16200000">
              <a:off x="-98290" y="507493"/>
              <a:ext cx="277279" cy="7472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63" name="Rectangle"/>
            <p:cNvSpPr/>
            <p:nvPr/>
          </p:nvSpPr>
          <p:spPr>
            <a:xfrm rot="16200000">
              <a:off x="-93662" y="908516"/>
              <a:ext cx="277279" cy="7472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64" name="Rectangle"/>
            <p:cNvSpPr/>
            <p:nvPr/>
          </p:nvSpPr>
          <p:spPr>
            <a:xfrm rot="16200000">
              <a:off x="-98290" y="1320415"/>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65" name="Rectangle"/>
            <p:cNvSpPr/>
            <p:nvPr/>
          </p:nvSpPr>
          <p:spPr>
            <a:xfrm rot="16200000">
              <a:off x="2286134" y="4952722"/>
              <a:ext cx="277279" cy="7472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66" name="Rectangle"/>
            <p:cNvSpPr/>
            <p:nvPr/>
          </p:nvSpPr>
          <p:spPr>
            <a:xfrm rot="16200000">
              <a:off x="2286134" y="5358938"/>
              <a:ext cx="277279" cy="7472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67" name="Rectangle"/>
            <p:cNvSpPr/>
            <p:nvPr/>
          </p:nvSpPr>
          <p:spPr>
            <a:xfrm rot="16200000">
              <a:off x="2290761" y="5759961"/>
              <a:ext cx="277279" cy="7472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68" name="Rectangle"/>
            <p:cNvSpPr/>
            <p:nvPr/>
          </p:nvSpPr>
          <p:spPr>
            <a:xfrm rot="16200000">
              <a:off x="2286134" y="6171860"/>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69" name="Rectangle"/>
            <p:cNvSpPr/>
            <p:nvPr/>
          </p:nvSpPr>
          <p:spPr>
            <a:xfrm rot="16200000">
              <a:off x="-100603" y="1717708"/>
              <a:ext cx="277279" cy="7472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70" name="Rectangle"/>
            <p:cNvSpPr/>
            <p:nvPr/>
          </p:nvSpPr>
          <p:spPr>
            <a:xfrm rot="16200000">
              <a:off x="-100603" y="2123923"/>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71" name="Rectangle"/>
            <p:cNvSpPr/>
            <p:nvPr/>
          </p:nvSpPr>
          <p:spPr>
            <a:xfrm rot="16200000">
              <a:off x="-95976" y="2524946"/>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72" name="Rectangle"/>
            <p:cNvSpPr/>
            <p:nvPr/>
          </p:nvSpPr>
          <p:spPr>
            <a:xfrm rot="16200000">
              <a:off x="-100603" y="2936844"/>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73" name="Rectangle"/>
            <p:cNvSpPr/>
            <p:nvPr/>
          </p:nvSpPr>
          <p:spPr>
            <a:xfrm>
              <a:off x="679325" y="4807885"/>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74" name="Rectangle"/>
            <p:cNvSpPr/>
            <p:nvPr/>
          </p:nvSpPr>
          <p:spPr>
            <a:xfrm>
              <a:off x="1106347" y="4807885"/>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75" name="Rectangle"/>
            <p:cNvSpPr/>
            <p:nvPr/>
          </p:nvSpPr>
          <p:spPr>
            <a:xfrm>
              <a:off x="0" y="3200649"/>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76" name="Rectangle"/>
            <p:cNvSpPr/>
            <p:nvPr/>
          </p:nvSpPr>
          <p:spPr>
            <a:xfrm>
              <a:off x="427020" y="3200649"/>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77" name="Rectangle"/>
            <p:cNvSpPr/>
            <p:nvPr/>
          </p:nvSpPr>
          <p:spPr>
            <a:xfrm rot="16200000">
              <a:off x="581133" y="3306352"/>
              <a:ext cx="277280" cy="7472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78" name="Rectangle"/>
            <p:cNvSpPr/>
            <p:nvPr/>
          </p:nvSpPr>
          <p:spPr>
            <a:xfrm rot="16200000">
              <a:off x="581133" y="3712567"/>
              <a:ext cx="277280"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79" name="Rectangle"/>
            <p:cNvSpPr/>
            <p:nvPr/>
          </p:nvSpPr>
          <p:spPr>
            <a:xfrm rot="16200000">
              <a:off x="585761" y="4113590"/>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80" name="Rectangle"/>
            <p:cNvSpPr/>
            <p:nvPr/>
          </p:nvSpPr>
          <p:spPr>
            <a:xfrm rot="16200000">
              <a:off x="581133" y="4525489"/>
              <a:ext cx="277280"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81" name="Rectangle"/>
            <p:cNvSpPr/>
            <p:nvPr/>
          </p:nvSpPr>
          <p:spPr>
            <a:xfrm>
              <a:off x="1533368" y="4807885"/>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82" name="Rectangle"/>
            <p:cNvSpPr/>
            <p:nvPr/>
          </p:nvSpPr>
          <p:spPr>
            <a:xfrm>
              <a:off x="1960390" y="4807885"/>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83" name="Rectangle"/>
            <p:cNvSpPr/>
            <p:nvPr/>
          </p:nvSpPr>
          <p:spPr>
            <a:xfrm rot="16200000">
              <a:off x="2283819" y="6580470"/>
              <a:ext cx="277280"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84" name="Rectangle"/>
            <p:cNvSpPr/>
            <p:nvPr/>
          </p:nvSpPr>
          <p:spPr>
            <a:xfrm rot="16200000">
              <a:off x="2283819" y="6986685"/>
              <a:ext cx="277280"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85" name="Rectangle"/>
            <p:cNvSpPr/>
            <p:nvPr/>
          </p:nvSpPr>
          <p:spPr>
            <a:xfrm rot="16200000">
              <a:off x="2288448" y="7387708"/>
              <a:ext cx="277279"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86" name="Rectangle"/>
            <p:cNvSpPr/>
            <p:nvPr/>
          </p:nvSpPr>
          <p:spPr>
            <a:xfrm rot="16200000">
              <a:off x="2283819" y="7799607"/>
              <a:ext cx="277280" cy="74724"/>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87" name="Rectangle"/>
            <p:cNvSpPr/>
            <p:nvPr/>
          </p:nvSpPr>
          <p:spPr>
            <a:xfrm rot="16200000">
              <a:off x="2286134" y="8170653"/>
              <a:ext cx="277279" cy="7472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88" name="Rectangle"/>
            <p:cNvSpPr/>
            <p:nvPr/>
          </p:nvSpPr>
          <p:spPr>
            <a:xfrm rot="16200000">
              <a:off x="2286134" y="8576870"/>
              <a:ext cx="277279" cy="7472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89" name="Rectangle"/>
            <p:cNvSpPr/>
            <p:nvPr/>
          </p:nvSpPr>
          <p:spPr>
            <a:xfrm rot="16200000">
              <a:off x="2290761" y="8977893"/>
              <a:ext cx="277279" cy="7472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90" name="Rectangle"/>
            <p:cNvSpPr/>
            <p:nvPr/>
          </p:nvSpPr>
          <p:spPr>
            <a:xfrm rot="16200000">
              <a:off x="2286134" y="9389791"/>
              <a:ext cx="277279" cy="74723"/>
            </a:xfrm>
            <a:prstGeom prst="rect">
              <a:avLst/>
            </a:pr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sp>
          <p:nvSpPr>
            <p:cNvPr id="491" name="Scissors"/>
            <p:cNvSpPr/>
            <p:nvPr/>
          </p:nvSpPr>
          <p:spPr>
            <a:xfrm flipH="1" rot="10800000">
              <a:off x="1244281" y="8632060"/>
              <a:ext cx="1073036" cy="971419"/>
            </a:xfrm>
            <a:custGeom>
              <a:avLst/>
              <a:gdLst/>
              <a:ahLst/>
              <a:cxnLst>
                <a:cxn ang="0">
                  <a:pos x="wd2" y="hd2"/>
                </a:cxn>
                <a:cxn ang="5400000">
                  <a:pos x="wd2" y="hd2"/>
                </a:cxn>
                <a:cxn ang="10800000">
                  <a:pos x="wd2" y="hd2"/>
                </a:cxn>
                <a:cxn ang="16200000">
                  <a:pos x="wd2" y="hd2"/>
                </a:cxn>
              </a:cxnLst>
              <a:rect l="0" t="0" r="r" b="b"/>
              <a:pathLst>
                <a:path w="21506" h="21600" fill="norm" stroke="1" extrusionOk="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rgbClr val="000000"/>
            </a:solidFill>
            <a:ln w="12700" cap="flat">
              <a:noFill/>
              <a:miter lim="400000"/>
            </a:ln>
            <a:effectLst/>
          </p:spPr>
          <p:txBody>
            <a:bodyPr wrap="square" lIns="15716" tIns="15716" rIns="15716" bIns="15716" numCol="1" anchor="ctr">
              <a:noAutofit/>
            </a:bodyPr>
            <a:lstStyle/>
            <a:p>
              <a:pPr algn="ctr" defTabSz="203328">
                <a:lnSpc>
                  <a:spcPct val="100000"/>
                </a:lnSpc>
                <a:spcBef>
                  <a:spcPts val="0"/>
                </a:spcBef>
                <a:defRPr sz="700">
                  <a:solidFill>
                    <a:srgbClr val="FFFFFF"/>
                  </a:solidFill>
                  <a:latin typeface="Helvetica Neue Medium"/>
                  <a:ea typeface="Helvetica Neue Medium"/>
                  <a:cs typeface="Helvetica Neue Medium"/>
                  <a:sym typeface="Helvetica Neue Medium"/>
                </a:defRPr>
              </a:pPr>
            </a:p>
          </p:txBody>
        </p:sp>
      </p:grpSp>
      <p:sp>
        <p:nvSpPr>
          <p:cNvPr id="493" name="Cut the tree to obtain functionally pure alignments"/>
          <p:cNvSpPr txBox="1"/>
          <p:nvPr/>
        </p:nvSpPr>
        <p:spPr>
          <a:xfrm>
            <a:off x="9491813" y="11893218"/>
            <a:ext cx="14072871"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roduct Sans"/>
                <a:ea typeface="Product Sans"/>
                <a:cs typeface="Product Sans"/>
                <a:sym typeface="Product Sans"/>
              </a:defRPr>
            </a:lvl1pPr>
          </a:lstStyle>
          <a:p>
            <a:pPr/>
            <a:r>
              <a:t>Cut the tree to obtain functionally pure alignments </a:t>
            </a:r>
          </a:p>
        </p:txBody>
      </p:sp>
      <p:sp>
        <p:nvSpPr>
          <p:cNvPr id="494" name="How we generate Functional Families from sequence data"/>
          <p:cNvSpPr txBox="1"/>
          <p:nvPr>
            <p:ph type="title"/>
          </p:nvPr>
        </p:nvSpPr>
        <p:spPr>
          <a:xfrm>
            <a:off x="13450458" y="634859"/>
            <a:ext cx="10353804" cy="1699212"/>
          </a:xfrm>
          <a:prstGeom prst="rect">
            <a:avLst/>
          </a:prstGeom>
        </p:spPr>
        <p:txBody>
          <a:bodyPr lIns="50800" tIns="50800" rIns="50800" bIns="50800" anchor="t"/>
          <a:lstStyle>
            <a:lvl1pPr algn="l" defTabSz="1633687">
              <a:lnSpc>
                <a:spcPct val="80000"/>
              </a:lnSpc>
              <a:defRPr spc="-113" sz="5695">
                <a:latin typeface="Product Sans"/>
                <a:ea typeface="Product Sans"/>
                <a:cs typeface="Product Sans"/>
                <a:sym typeface="Product Sans"/>
              </a:defRPr>
            </a:lvl1pPr>
          </a:lstStyle>
          <a:p>
            <a:pPr/>
            <a:r>
              <a:t>How we generate Functional Families from sequence data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492"/>
                                        </p:tgtEl>
                                        <p:attrNameLst>
                                          <p:attrName>style.visibility</p:attrName>
                                        </p:attrNameLst>
                                      </p:cBhvr>
                                      <p:to>
                                        <p:strVal val="visible"/>
                                      </p:to>
                                    </p:set>
                                    <p:animEffect filter="box(out)" transition="in">
                                      <p:cBhvr>
                                        <p:cTn id="7" dur="7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2" grpId="1"/>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